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Override1.xml" ContentType="application/vnd.openxmlformats-officedocument.themeOverrid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3"/>
    <p:sldMasterId id="2147483668" r:id="rId4"/>
  </p:sldMasterIdLst>
  <p:notesMasterIdLst>
    <p:notesMasterId r:id="rId6"/>
  </p:notesMasterIdLst>
  <p:handoutMasterIdLst>
    <p:handoutMasterId r:id="rId30"/>
  </p:handoutMasterIdLst>
  <p:sldIdLst>
    <p:sldId id="256" r:id="rId5"/>
    <p:sldId id="263" r:id="rId7"/>
    <p:sldId id="292" r:id="rId8"/>
    <p:sldId id="293" r:id="rId9"/>
    <p:sldId id="376" r:id="rId10"/>
    <p:sldId id="270" r:id="rId11"/>
    <p:sldId id="494" r:id="rId12"/>
    <p:sldId id="495" r:id="rId13"/>
    <p:sldId id="274" r:id="rId14"/>
    <p:sldId id="339" r:id="rId15"/>
    <p:sldId id="497" r:id="rId16"/>
    <p:sldId id="498" r:id="rId17"/>
    <p:sldId id="361" r:id="rId18"/>
    <p:sldId id="362" r:id="rId19"/>
    <p:sldId id="313" r:id="rId20"/>
    <p:sldId id="326" r:id="rId21"/>
    <p:sldId id="331" r:id="rId22"/>
    <p:sldId id="401" r:id="rId23"/>
    <p:sldId id="334" r:id="rId24"/>
    <p:sldId id="330" r:id="rId25"/>
    <p:sldId id="517" r:id="rId26"/>
    <p:sldId id="516" r:id="rId27"/>
    <p:sldId id="521" r:id="rId28"/>
    <p:sldId id="332" r:id="rId29"/>
  </p:sldIdLst>
  <p:sldSz cx="10691495" cy="15119350"/>
  <p:notesSz cx="6887845" cy="10020300"/>
  <p:custDataLst>
    <p:tags r:id="rId35"/>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165" algn="l" defTabSz="914400" rtl="0" eaLnBrk="1" latinLnBrk="0" hangingPunct="1">
      <a:defRPr sz="1800" kern="1200">
        <a:solidFill>
          <a:schemeClr val="tx1"/>
        </a:solidFill>
        <a:latin typeface="+mn-lt"/>
        <a:ea typeface="+mn-ea"/>
        <a:cs typeface="+mn-cs"/>
      </a:defRPr>
    </a:lvl5pPr>
    <a:lvl6pPr marL="2285365" algn="l" defTabSz="914400" rtl="0" eaLnBrk="1" latinLnBrk="0" hangingPunct="1">
      <a:defRPr sz="1800" kern="1200">
        <a:solidFill>
          <a:schemeClr val="tx1"/>
        </a:solidFill>
        <a:latin typeface="+mn-lt"/>
        <a:ea typeface="+mn-ea"/>
        <a:cs typeface="+mn-cs"/>
      </a:defRPr>
    </a:lvl6pPr>
    <a:lvl7pPr marL="2742565" algn="l" defTabSz="914400" rtl="0" eaLnBrk="1" latinLnBrk="0" hangingPunct="1">
      <a:defRPr sz="1800" kern="1200">
        <a:solidFill>
          <a:schemeClr val="tx1"/>
        </a:solidFill>
        <a:latin typeface="+mn-lt"/>
        <a:ea typeface="+mn-ea"/>
        <a:cs typeface="+mn-cs"/>
      </a:defRPr>
    </a:lvl7pPr>
    <a:lvl8pPr marL="3199765" algn="l" defTabSz="914400" rtl="0" eaLnBrk="1" latinLnBrk="0" hangingPunct="1">
      <a:defRPr sz="1800" kern="1200">
        <a:solidFill>
          <a:schemeClr val="tx1"/>
        </a:solidFill>
        <a:latin typeface="+mn-lt"/>
        <a:ea typeface="+mn-ea"/>
        <a:cs typeface="+mn-cs"/>
      </a:defRPr>
    </a:lvl8pPr>
    <a:lvl9pPr marL="3656965"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微软用户" initials="微软用户" lastIdx="2"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265B8C"/>
    <a:srgbClr val="2094CE"/>
    <a:srgbClr val="63B4DD"/>
    <a:srgbClr val="4BACC6"/>
    <a:srgbClr val="75B6E5"/>
    <a:srgbClr val="4584A2"/>
    <a:srgbClr val="007EBA"/>
    <a:srgbClr val="A3CEED"/>
    <a:srgbClr val="BBDAEE"/>
    <a:srgbClr val="A9D0E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1" autoAdjust="0"/>
    <p:restoredTop sz="94660"/>
  </p:normalViewPr>
  <p:slideViewPr>
    <p:cSldViewPr snapToGrid="0">
      <p:cViewPr varScale="1">
        <p:scale>
          <a:sx n="36" d="100"/>
          <a:sy n="36" d="100"/>
        </p:scale>
        <p:origin x="2510" y="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4.xml"/><Relationship Id="rId8" Type="http://schemas.openxmlformats.org/officeDocument/2006/relationships/slide" Target="slides/slide3.xml"/><Relationship Id="rId7" Type="http://schemas.openxmlformats.org/officeDocument/2006/relationships/slide" Target="slides/slide2.xml"/><Relationship Id="rId6" Type="http://schemas.openxmlformats.org/officeDocument/2006/relationships/notesMaster" Target="notesMasters/notesMaster1.xml"/><Relationship Id="rId5" Type="http://schemas.openxmlformats.org/officeDocument/2006/relationships/slide" Target="slides/slide1.xml"/><Relationship Id="rId4" Type="http://schemas.openxmlformats.org/officeDocument/2006/relationships/slideMaster" Target="slideMasters/slideMaster3.xml"/><Relationship Id="rId35" Type="http://schemas.openxmlformats.org/officeDocument/2006/relationships/tags" Target="tags/tag226.xml"/><Relationship Id="rId34" Type="http://schemas.openxmlformats.org/officeDocument/2006/relationships/commentAuthors" Target="commentAuthors.xml"/><Relationship Id="rId33" Type="http://schemas.openxmlformats.org/officeDocument/2006/relationships/tableStyles" Target="tableStyles.xml"/><Relationship Id="rId32" Type="http://schemas.openxmlformats.org/officeDocument/2006/relationships/viewProps" Target="viewProps.xml"/><Relationship Id="rId31" Type="http://schemas.openxmlformats.org/officeDocument/2006/relationships/presProps" Target="presProps.xml"/><Relationship Id="rId30" Type="http://schemas.openxmlformats.org/officeDocument/2006/relationships/handoutMaster" Target="handoutMasters/handoutMaster1.xml"/><Relationship Id="rId3" Type="http://schemas.openxmlformats.org/officeDocument/2006/relationships/slideMaster" Target="slideMasters/slideMaster2.xml"/><Relationship Id="rId29" Type="http://schemas.openxmlformats.org/officeDocument/2006/relationships/slide" Target="slides/slide24.xml"/><Relationship Id="rId28" Type="http://schemas.openxmlformats.org/officeDocument/2006/relationships/slide" Target="slides/slide23.xml"/><Relationship Id="rId27" Type="http://schemas.openxmlformats.org/officeDocument/2006/relationships/slide" Target="slides/slide22.xml"/><Relationship Id="rId26" Type="http://schemas.openxmlformats.org/officeDocument/2006/relationships/slide" Target="slides/slide21.xml"/><Relationship Id="rId25" Type="http://schemas.openxmlformats.org/officeDocument/2006/relationships/slide" Target="slides/slide20.xml"/><Relationship Id="rId24" Type="http://schemas.openxmlformats.org/officeDocument/2006/relationships/slide" Target="slides/slide19.xml"/><Relationship Id="rId23" Type="http://schemas.openxmlformats.org/officeDocument/2006/relationships/slide" Target="slides/slide18.xml"/><Relationship Id="rId22" Type="http://schemas.openxmlformats.org/officeDocument/2006/relationships/slide" Target="slides/slide17.xml"/><Relationship Id="rId21" Type="http://schemas.openxmlformats.org/officeDocument/2006/relationships/slide" Target="slides/slide16.xml"/><Relationship Id="rId20" Type="http://schemas.openxmlformats.org/officeDocument/2006/relationships/slide" Target="slides/slide15.xml"/><Relationship Id="rId2" Type="http://schemas.openxmlformats.org/officeDocument/2006/relationships/theme" Target="theme/theme1.xml"/><Relationship Id="rId19" Type="http://schemas.openxmlformats.org/officeDocument/2006/relationships/slide" Target="slides/slide14.xml"/><Relationship Id="rId18" Type="http://schemas.openxmlformats.org/officeDocument/2006/relationships/slide" Target="slides/slide13.xml"/><Relationship Id="rId17" Type="http://schemas.openxmlformats.org/officeDocument/2006/relationships/slide" Target="slides/slide12.xml"/><Relationship Id="rId16" Type="http://schemas.openxmlformats.org/officeDocument/2006/relationships/slide" Target="slides/slide11.xml"/><Relationship Id="rId15" Type="http://schemas.openxmlformats.org/officeDocument/2006/relationships/slide" Target="slides/slide10.xml"/><Relationship Id="rId14" Type="http://schemas.openxmlformats.org/officeDocument/2006/relationships/slide" Target="slides/slide9.xml"/><Relationship Id="rId13" Type="http://schemas.openxmlformats.org/officeDocument/2006/relationships/slide" Target="slides/slide8.xml"/><Relationship Id="rId12" Type="http://schemas.openxmlformats.org/officeDocument/2006/relationships/slide" Target="slides/slide7.xml"/><Relationship Id="rId11" Type="http://schemas.openxmlformats.org/officeDocument/2006/relationships/slide" Target="slides/slide6.xml"/><Relationship Id="rId10" Type="http://schemas.openxmlformats.org/officeDocument/2006/relationships/slide" Target="slides/slide5.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1" y="0"/>
            <a:ext cx="2984653" cy="502006"/>
          </a:xfrm>
          <a:prstGeom prst="rect">
            <a:avLst/>
          </a:prstGeom>
        </p:spPr>
        <p:txBody>
          <a:bodyPr vert="horz" lIns="63163" tIns="31582" rIns="63163" bIns="31582" rtlCol="0"/>
          <a:lstStyle>
            <a:lvl1pPr algn="l">
              <a:defRPr sz="800"/>
            </a:lvl1pPr>
          </a:lstStyle>
          <a:p>
            <a:r>
              <a:rPr lang="zh-CN" altLang="en-US"/>
              <a:t>龙江县国土空间总体规划（</a:t>
            </a:r>
            <a:r>
              <a:rPr lang="en-US" altLang="zh-CN"/>
              <a:t>2021-2035</a:t>
            </a:r>
            <a:r>
              <a:rPr lang="zh-CN" altLang="en-US"/>
              <a:t>年）（草案公示）</a:t>
            </a:r>
            <a:endParaRPr lang="zh-CN" altLang="en-US"/>
          </a:p>
        </p:txBody>
      </p:sp>
      <p:sp>
        <p:nvSpPr>
          <p:cNvPr id="3" name="日期占位符 2"/>
          <p:cNvSpPr>
            <a:spLocks noGrp="1"/>
          </p:cNvSpPr>
          <p:nvPr>
            <p:ph type="dt" sz="quarter" idx="1"/>
          </p:nvPr>
        </p:nvSpPr>
        <p:spPr>
          <a:xfrm>
            <a:off x="3901328" y="0"/>
            <a:ext cx="2985744" cy="502006"/>
          </a:xfrm>
          <a:prstGeom prst="rect">
            <a:avLst/>
          </a:prstGeom>
        </p:spPr>
        <p:txBody>
          <a:bodyPr vert="horz" lIns="63163" tIns="31582" rIns="63163" bIns="31582" rtlCol="0"/>
          <a:lstStyle>
            <a:lvl1pPr algn="r">
              <a:defRPr sz="800"/>
            </a:lvl1pPr>
          </a:lstStyle>
          <a:p>
            <a:fld id="{D42FBB59-FB68-4FD4-8462-6B0800E6F042}" type="datetimeFigureOut">
              <a:rPr lang="zh-CN" altLang="en-US" smtClean="0"/>
            </a:fld>
            <a:endParaRPr lang="zh-CN" altLang="en-US"/>
          </a:p>
        </p:txBody>
      </p:sp>
      <p:sp>
        <p:nvSpPr>
          <p:cNvPr id="4" name="页脚占位符 3"/>
          <p:cNvSpPr>
            <a:spLocks noGrp="1"/>
          </p:cNvSpPr>
          <p:nvPr>
            <p:ph type="ftr" sz="quarter" idx="2"/>
          </p:nvPr>
        </p:nvSpPr>
        <p:spPr>
          <a:xfrm>
            <a:off x="1" y="9518294"/>
            <a:ext cx="2984653" cy="502006"/>
          </a:xfrm>
          <a:prstGeom prst="rect">
            <a:avLst/>
          </a:prstGeom>
        </p:spPr>
        <p:txBody>
          <a:bodyPr vert="horz" lIns="63163" tIns="31582" rIns="63163" bIns="31582" rtlCol="0" anchor="b"/>
          <a:lstStyle>
            <a:lvl1pPr algn="l">
              <a:defRPr sz="800"/>
            </a:lvl1pPr>
          </a:lstStyle>
          <a:p>
            <a:endParaRPr lang="zh-CN" altLang="en-US"/>
          </a:p>
        </p:txBody>
      </p:sp>
      <p:sp>
        <p:nvSpPr>
          <p:cNvPr id="5" name="灯片编号占位符 4"/>
          <p:cNvSpPr>
            <a:spLocks noGrp="1"/>
          </p:cNvSpPr>
          <p:nvPr>
            <p:ph type="sldNum" sz="quarter" idx="3"/>
          </p:nvPr>
        </p:nvSpPr>
        <p:spPr>
          <a:xfrm>
            <a:off x="3901328" y="9518294"/>
            <a:ext cx="2985744" cy="502006"/>
          </a:xfrm>
          <a:prstGeom prst="rect">
            <a:avLst/>
          </a:prstGeom>
        </p:spPr>
        <p:txBody>
          <a:bodyPr vert="horz" lIns="63163" tIns="31582" rIns="63163" bIns="31582" rtlCol="0" anchor="b"/>
          <a:lstStyle>
            <a:lvl1pPr algn="r">
              <a:defRPr sz="800"/>
            </a:lvl1pPr>
          </a:lstStyle>
          <a:p>
            <a:fld id="{3CC3361B-A08B-4D98-9FA0-8B4D26747B13}" type="slidenum">
              <a:rPr lang="zh-CN" altLang="en-US" smtClean="0"/>
            </a:fld>
            <a:endParaRPr lang="zh-CN" altLang="en-US"/>
          </a:p>
        </p:txBody>
      </p:sp>
    </p:spTree>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3" y="1"/>
            <a:ext cx="2984871" cy="502755"/>
          </a:xfrm>
          <a:prstGeom prst="rect">
            <a:avLst/>
          </a:prstGeom>
        </p:spPr>
        <p:txBody>
          <a:bodyPr vert="horz" lIns="96559" tIns="48279" rIns="96559" bIns="48279" rtlCol="0"/>
          <a:lstStyle>
            <a:lvl1pPr algn="l">
              <a:defRPr sz="1300"/>
            </a:lvl1pPr>
          </a:lstStyle>
          <a:p>
            <a:r>
              <a:rPr lang="zh-CN" altLang="en-US"/>
              <a:t>龙江县国土空间总体规划（</a:t>
            </a:r>
            <a:r>
              <a:rPr lang="en-US" altLang="zh-CN"/>
              <a:t>2021-2035</a:t>
            </a:r>
            <a:r>
              <a:rPr lang="zh-CN" altLang="en-US"/>
              <a:t>年）（草案公示）</a:t>
            </a:r>
            <a:endParaRPr lang="zh-CN" altLang="en-US"/>
          </a:p>
        </p:txBody>
      </p:sp>
      <p:sp>
        <p:nvSpPr>
          <p:cNvPr id="3" name="日期占位符 2"/>
          <p:cNvSpPr>
            <a:spLocks noGrp="1"/>
          </p:cNvSpPr>
          <p:nvPr>
            <p:ph type="dt" idx="1"/>
          </p:nvPr>
        </p:nvSpPr>
        <p:spPr>
          <a:xfrm>
            <a:off x="3901701" y="1"/>
            <a:ext cx="2984871" cy="502755"/>
          </a:xfrm>
          <a:prstGeom prst="rect">
            <a:avLst/>
          </a:prstGeom>
        </p:spPr>
        <p:txBody>
          <a:bodyPr vert="horz" lIns="96559" tIns="48279" rIns="96559" bIns="48279" rtlCol="0"/>
          <a:lstStyle>
            <a:lvl1pPr algn="r">
              <a:defRPr sz="1300"/>
            </a:lvl1pPr>
          </a:lstStyle>
          <a:p>
            <a:fld id="{FE8B8952-F90A-4643-BEB0-B25D55A6E643}"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2249488" y="1252538"/>
            <a:ext cx="2389187" cy="3381375"/>
          </a:xfrm>
          <a:prstGeom prst="rect">
            <a:avLst/>
          </a:prstGeom>
          <a:noFill/>
          <a:ln w="12700">
            <a:solidFill>
              <a:prstClr val="black"/>
            </a:solidFill>
          </a:ln>
        </p:spPr>
        <p:txBody>
          <a:bodyPr vert="horz" lIns="96559" tIns="48279" rIns="96559" bIns="48279" rtlCol="0" anchor="ctr"/>
          <a:lstStyle/>
          <a:p>
            <a:endParaRPr lang="zh-CN" altLang="en-US"/>
          </a:p>
        </p:txBody>
      </p:sp>
      <p:sp>
        <p:nvSpPr>
          <p:cNvPr id="5" name="备注占位符 4"/>
          <p:cNvSpPr>
            <a:spLocks noGrp="1"/>
          </p:cNvSpPr>
          <p:nvPr>
            <p:ph type="body" sz="quarter" idx="3"/>
          </p:nvPr>
        </p:nvSpPr>
        <p:spPr>
          <a:xfrm>
            <a:off x="688817" y="4822272"/>
            <a:ext cx="5510530" cy="3945493"/>
          </a:xfrm>
          <a:prstGeom prst="rect">
            <a:avLst/>
          </a:prstGeom>
        </p:spPr>
        <p:txBody>
          <a:bodyPr vert="horz" lIns="96559" tIns="48279" rIns="96559" bIns="48279"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3" y="9517547"/>
            <a:ext cx="2984871" cy="502754"/>
          </a:xfrm>
          <a:prstGeom prst="rect">
            <a:avLst/>
          </a:prstGeom>
        </p:spPr>
        <p:txBody>
          <a:bodyPr vert="horz" lIns="96559" tIns="48279" rIns="96559" bIns="48279" rtlCol="0" anchor="b"/>
          <a:lstStyle>
            <a:lvl1pPr algn="l">
              <a:defRPr sz="1300"/>
            </a:lvl1pPr>
          </a:lstStyle>
          <a:p>
            <a:endParaRPr lang="zh-CN" altLang="en-US"/>
          </a:p>
        </p:txBody>
      </p:sp>
      <p:sp>
        <p:nvSpPr>
          <p:cNvPr id="7" name="灯片编号占位符 6"/>
          <p:cNvSpPr>
            <a:spLocks noGrp="1"/>
          </p:cNvSpPr>
          <p:nvPr>
            <p:ph type="sldNum" sz="quarter" idx="5"/>
          </p:nvPr>
        </p:nvSpPr>
        <p:spPr>
          <a:xfrm>
            <a:off x="3901701" y="9517547"/>
            <a:ext cx="2984871" cy="502754"/>
          </a:xfrm>
          <a:prstGeom prst="rect">
            <a:avLst/>
          </a:prstGeom>
        </p:spPr>
        <p:txBody>
          <a:bodyPr vert="horz" lIns="96559" tIns="48279" rIns="96559" bIns="48279" rtlCol="0" anchor="b"/>
          <a:lstStyle>
            <a:lvl1pPr algn="r">
              <a:defRPr sz="1300"/>
            </a:lvl1pPr>
          </a:lstStyle>
          <a:p>
            <a:fld id="{D63FE7FC-61C7-4956-B63E-A3EA25DF66FB}" type="slidenum">
              <a:rPr lang="zh-CN" altLang="en-US" smtClean="0"/>
            </a:fld>
            <a:endParaRPr lang="zh-CN" altLang="en-US"/>
          </a:p>
        </p:txBody>
      </p:sp>
    </p:spTree>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165" algn="l" defTabSz="914400" rtl="0" eaLnBrk="1" latinLnBrk="0" hangingPunct="1">
      <a:defRPr sz="1200" kern="1200">
        <a:solidFill>
          <a:schemeClr val="tx1"/>
        </a:solidFill>
        <a:latin typeface="+mn-lt"/>
        <a:ea typeface="+mn-ea"/>
        <a:cs typeface="+mn-cs"/>
      </a:defRPr>
    </a:lvl5pPr>
    <a:lvl6pPr marL="2285365" algn="l" defTabSz="914400" rtl="0" eaLnBrk="1" latinLnBrk="0" hangingPunct="1">
      <a:defRPr sz="1200" kern="1200">
        <a:solidFill>
          <a:schemeClr val="tx1"/>
        </a:solidFill>
        <a:latin typeface="+mn-lt"/>
        <a:ea typeface="+mn-ea"/>
        <a:cs typeface="+mn-cs"/>
      </a:defRPr>
    </a:lvl6pPr>
    <a:lvl7pPr marL="2742565" algn="l" defTabSz="914400" rtl="0" eaLnBrk="1" latinLnBrk="0" hangingPunct="1">
      <a:defRPr sz="1200" kern="1200">
        <a:solidFill>
          <a:schemeClr val="tx1"/>
        </a:solidFill>
        <a:latin typeface="+mn-lt"/>
        <a:ea typeface="+mn-ea"/>
        <a:cs typeface="+mn-cs"/>
      </a:defRPr>
    </a:lvl7pPr>
    <a:lvl8pPr marL="3199765" algn="l" defTabSz="914400" rtl="0" eaLnBrk="1" latinLnBrk="0" hangingPunct="1">
      <a:defRPr sz="1200" kern="1200">
        <a:solidFill>
          <a:schemeClr val="tx1"/>
        </a:solidFill>
        <a:latin typeface="+mn-lt"/>
        <a:ea typeface="+mn-ea"/>
        <a:cs typeface="+mn-cs"/>
      </a:defRPr>
    </a:lvl8pPr>
    <a:lvl9pPr marL="3656965"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5" name="页眉占位符 4"/>
          <p:cNvSpPr>
            <a:spLocks noGrp="1"/>
          </p:cNvSpPr>
          <p:nvPr>
            <p:ph type="hdr" sz="quarter" idx="10"/>
          </p:nvPr>
        </p:nvSpPr>
        <p:spPr/>
        <p:txBody>
          <a:bodyPr/>
          <a:lstStyle/>
          <a:p>
            <a:r>
              <a:rPr lang="zh-CN" altLang="en-US"/>
              <a:t>龙江县国土空间总体规划（</a:t>
            </a:r>
            <a:r>
              <a:rPr lang="en-US" altLang="zh-CN"/>
              <a:t>2021-2035</a:t>
            </a:r>
            <a:r>
              <a:rPr lang="zh-CN" altLang="en-US"/>
              <a:t>年）（草案公示）</a:t>
            </a:r>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页眉占位符 3"/>
          <p:cNvSpPr>
            <a:spLocks noGrp="1"/>
          </p:cNvSpPr>
          <p:nvPr>
            <p:ph type="hdr" sz="quarter" idx="10"/>
          </p:nvPr>
        </p:nvSpPr>
        <p:spPr/>
        <p:txBody>
          <a:bodyPr/>
          <a:lstStyle/>
          <a:p>
            <a:r>
              <a:rPr lang="zh-CN" altLang="en-US"/>
              <a:t>龙江县国土空间总体规划（</a:t>
            </a:r>
            <a:r>
              <a:rPr lang="en-US" altLang="zh-CN"/>
              <a:t>2021-2035</a:t>
            </a:r>
            <a:r>
              <a:rPr lang="zh-CN" altLang="en-US"/>
              <a:t>年）（草案公示）</a:t>
            </a:r>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
        <p:nvSpPr>
          <p:cNvPr id="4" name="页眉占位符 3"/>
          <p:cNvSpPr>
            <a:spLocks noGrp="1"/>
          </p:cNvSpPr>
          <p:nvPr>
            <p:ph type="hdr" sz="quarter"/>
          </p:nvPr>
        </p:nvSpPr>
        <p:spPr/>
        <p:txBody>
          <a:bodyPr/>
          <a:p>
            <a:r>
              <a:rPr lang="zh-CN" altLang="en-US"/>
              <a:t>龙江县国土空间总体规划（</a:t>
            </a:r>
            <a:r>
              <a:rPr lang="en-US" altLang="zh-CN"/>
              <a:t>2021-2035</a:t>
            </a:r>
            <a:r>
              <a:rPr lang="zh-CN" altLang="en-US"/>
              <a:t>年）（草案公示）</a:t>
            </a:r>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页眉占位符 3"/>
          <p:cNvSpPr>
            <a:spLocks noGrp="1"/>
          </p:cNvSpPr>
          <p:nvPr>
            <p:ph type="hdr" sz="quarter" idx="10"/>
          </p:nvPr>
        </p:nvSpPr>
        <p:spPr/>
        <p:txBody>
          <a:bodyPr/>
          <a:lstStyle/>
          <a:p>
            <a:r>
              <a:rPr lang="zh-CN" altLang="en-US"/>
              <a:t>龙江县国土空间总体规划（</a:t>
            </a:r>
            <a:r>
              <a:rPr lang="en-US" altLang="zh-CN"/>
              <a:t>2021-2035</a:t>
            </a:r>
            <a:r>
              <a:rPr lang="zh-CN" altLang="en-US"/>
              <a:t>年）（草案公示）</a:t>
            </a:r>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页眉占位符 3"/>
          <p:cNvSpPr>
            <a:spLocks noGrp="1"/>
          </p:cNvSpPr>
          <p:nvPr>
            <p:ph type="hdr" sz="quarter" idx="10"/>
          </p:nvPr>
        </p:nvSpPr>
        <p:spPr/>
        <p:txBody>
          <a:bodyPr/>
          <a:lstStyle/>
          <a:p>
            <a:r>
              <a:rPr lang="zh-CN" altLang="en-US"/>
              <a:t>龙江县国土空间总体规划（</a:t>
            </a:r>
            <a:r>
              <a:rPr lang="en-US" altLang="zh-CN"/>
              <a:t>2021-2035</a:t>
            </a:r>
            <a:r>
              <a:rPr lang="zh-CN" altLang="en-US"/>
              <a:t>年）（草案公示）</a:t>
            </a:r>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页眉占位符 3"/>
          <p:cNvSpPr>
            <a:spLocks noGrp="1"/>
          </p:cNvSpPr>
          <p:nvPr>
            <p:ph type="hdr" sz="quarter" idx="10"/>
          </p:nvPr>
        </p:nvSpPr>
        <p:spPr/>
        <p:txBody>
          <a:bodyPr/>
          <a:lstStyle/>
          <a:p>
            <a:r>
              <a:rPr lang="zh-CN" altLang="en-US"/>
              <a:t>龙江县国土空间总体规划（</a:t>
            </a:r>
            <a:r>
              <a:rPr lang="en-US" altLang="zh-CN"/>
              <a:t>2021-2035</a:t>
            </a:r>
            <a:r>
              <a:rPr lang="zh-CN" altLang="en-US"/>
              <a:t>年）（草案公示）</a:t>
            </a:r>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页眉占位符 3"/>
          <p:cNvSpPr>
            <a:spLocks noGrp="1"/>
          </p:cNvSpPr>
          <p:nvPr>
            <p:ph type="hdr" sz="quarter" idx="10"/>
          </p:nvPr>
        </p:nvSpPr>
        <p:spPr/>
        <p:txBody>
          <a:bodyPr/>
          <a:lstStyle/>
          <a:p>
            <a:r>
              <a:rPr lang="zh-CN" altLang="en-US"/>
              <a:t>龙江县国土空间总体规划（</a:t>
            </a:r>
            <a:r>
              <a:rPr lang="en-US" altLang="zh-CN"/>
              <a:t>2021-2035</a:t>
            </a:r>
            <a:r>
              <a:rPr lang="zh-CN" altLang="en-US"/>
              <a:t>年）（草案公示）</a:t>
            </a:r>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
        <p:nvSpPr>
          <p:cNvPr id="4" name="页眉占位符 3"/>
          <p:cNvSpPr>
            <a:spLocks noGrp="1"/>
          </p:cNvSpPr>
          <p:nvPr>
            <p:ph type="hdr" sz="quarter"/>
          </p:nvPr>
        </p:nvSpPr>
        <p:spPr/>
        <p:txBody>
          <a:bodyPr/>
          <a:p>
            <a:r>
              <a:rPr lang="zh-CN" altLang="en-US"/>
              <a:t>龙江县国土空间总体规划（</a:t>
            </a:r>
            <a:r>
              <a:rPr lang="en-US" altLang="zh-CN"/>
              <a:t>2021-2035</a:t>
            </a:r>
            <a:r>
              <a:rPr lang="zh-CN" altLang="en-US"/>
              <a:t>年）（草案公示）</a:t>
            </a:r>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页眉占位符 3"/>
          <p:cNvSpPr>
            <a:spLocks noGrp="1"/>
          </p:cNvSpPr>
          <p:nvPr>
            <p:ph type="hdr" sz="quarter" idx="10"/>
          </p:nvPr>
        </p:nvSpPr>
        <p:spPr/>
        <p:txBody>
          <a:bodyPr/>
          <a:lstStyle/>
          <a:p>
            <a:r>
              <a:rPr lang="zh-CN" altLang="en-US"/>
              <a:t>龙江县国土空间总体规划（</a:t>
            </a:r>
            <a:r>
              <a:rPr lang="en-US" altLang="zh-CN"/>
              <a:t>2021-2035</a:t>
            </a:r>
            <a:r>
              <a:rPr lang="zh-CN" altLang="en-US"/>
              <a:t>年）（草案公示）</a:t>
            </a:r>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801886" y="2474395"/>
            <a:ext cx="9088041" cy="5263774"/>
          </a:xfrm>
        </p:spPr>
        <p:txBody>
          <a:bodyPr anchor="b"/>
          <a:lstStyle>
            <a:lvl1pPr algn="ctr">
              <a:defRPr sz="7015"/>
            </a:lvl1pPr>
          </a:lstStyle>
          <a:p>
            <a:r>
              <a:rPr lang="zh-CN" altLang="en-US"/>
              <a:t>单击此处编辑母版标题样式</a:t>
            </a:r>
            <a:endParaRPr lang="en-US" dirty="0"/>
          </a:p>
        </p:txBody>
      </p:sp>
      <p:sp>
        <p:nvSpPr>
          <p:cNvPr id="3" name="Subtitle 2"/>
          <p:cNvSpPr>
            <a:spLocks noGrp="1"/>
          </p:cNvSpPr>
          <p:nvPr>
            <p:ph type="subTitle" idx="1"/>
          </p:nvPr>
        </p:nvSpPr>
        <p:spPr>
          <a:xfrm>
            <a:off x="1336477" y="7941160"/>
            <a:ext cx="8018860" cy="3650342"/>
          </a:xfrm>
        </p:spPr>
        <p:txBody>
          <a:bodyPr/>
          <a:lstStyle>
            <a:lvl1pPr marL="0" indent="0" algn="ctr">
              <a:buNone/>
              <a:defRPr sz="2805"/>
            </a:lvl1pPr>
            <a:lvl2pPr marL="534670" indent="0" algn="ctr">
              <a:buNone/>
              <a:defRPr sz="2340"/>
            </a:lvl2pPr>
            <a:lvl3pPr marL="1069340" indent="0" algn="ctr">
              <a:buNone/>
              <a:defRPr sz="2105"/>
            </a:lvl3pPr>
            <a:lvl4pPr marL="1604010" indent="0" algn="ctr">
              <a:buNone/>
              <a:defRPr sz="1870"/>
            </a:lvl4pPr>
            <a:lvl5pPr marL="2138680" indent="0" algn="ctr">
              <a:buNone/>
              <a:defRPr sz="1870"/>
            </a:lvl5pPr>
            <a:lvl6pPr marL="2672715" indent="0" algn="ctr">
              <a:buNone/>
              <a:defRPr sz="1870"/>
            </a:lvl6pPr>
            <a:lvl7pPr marL="3207385" indent="0" algn="ctr">
              <a:buNone/>
              <a:defRPr sz="1870"/>
            </a:lvl7pPr>
            <a:lvl8pPr marL="3742055" indent="0" algn="ctr">
              <a:buNone/>
              <a:defRPr sz="1870"/>
            </a:lvl8pPr>
            <a:lvl9pPr marL="4276725" indent="0" algn="ctr">
              <a:buNone/>
              <a:defRPr sz="1870"/>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8CAED9D8-ED99-468B-9F57-DA6505D825E7}" type="datetime1">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B4E9154-9B28-4A98-A452-AF7B7EBDFDCB}"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dirty="0"/>
          </a:p>
        </p:txBody>
      </p:sp>
      <p:sp>
        <p:nvSpPr>
          <p:cNvPr id="4" name="Date Placeholder 3"/>
          <p:cNvSpPr>
            <a:spLocks noGrp="1"/>
          </p:cNvSpPr>
          <p:nvPr>
            <p:ph type="dt" sz="half" idx="10"/>
          </p:nvPr>
        </p:nvSpPr>
        <p:spPr/>
        <p:txBody>
          <a:bodyPr/>
          <a:lstStyle/>
          <a:p>
            <a:fld id="{A655116A-0CF4-45F8-8234-691D3252FA95}" type="datetime1">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B4E9154-9B28-4A98-A452-AF7B7EBDFDCB}"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729494" y="3769342"/>
            <a:ext cx="9221689" cy="6289229"/>
          </a:xfrm>
        </p:spPr>
        <p:txBody>
          <a:bodyPr anchor="b"/>
          <a:lstStyle>
            <a:lvl1pPr>
              <a:defRPr sz="7015"/>
            </a:lvl1pPr>
          </a:lstStyle>
          <a:p>
            <a:r>
              <a:rPr lang="zh-CN" altLang="en-US"/>
              <a:t>单击此处编辑母版标题样式</a:t>
            </a:r>
            <a:endParaRPr lang="en-US" dirty="0"/>
          </a:p>
        </p:txBody>
      </p:sp>
      <p:sp>
        <p:nvSpPr>
          <p:cNvPr id="3" name="Text Placeholder 2"/>
          <p:cNvSpPr>
            <a:spLocks noGrp="1"/>
          </p:cNvSpPr>
          <p:nvPr>
            <p:ph type="body" idx="1"/>
          </p:nvPr>
        </p:nvSpPr>
        <p:spPr>
          <a:xfrm>
            <a:off x="729494" y="10118069"/>
            <a:ext cx="9221689" cy="3307357"/>
          </a:xfrm>
        </p:spPr>
        <p:txBody>
          <a:bodyPr/>
          <a:lstStyle>
            <a:lvl1pPr marL="0" indent="0">
              <a:buNone/>
              <a:defRPr sz="2805">
                <a:solidFill>
                  <a:schemeClr val="tx1"/>
                </a:solidFill>
              </a:defRPr>
            </a:lvl1pPr>
            <a:lvl2pPr marL="534670" indent="0">
              <a:buNone/>
              <a:defRPr sz="2340">
                <a:solidFill>
                  <a:schemeClr val="tx1">
                    <a:tint val="75000"/>
                  </a:schemeClr>
                </a:solidFill>
              </a:defRPr>
            </a:lvl2pPr>
            <a:lvl3pPr marL="1069340" indent="0">
              <a:buNone/>
              <a:defRPr sz="2105">
                <a:solidFill>
                  <a:schemeClr val="tx1">
                    <a:tint val="75000"/>
                  </a:schemeClr>
                </a:solidFill>
              </a:defRPr>
            </a:lvl3pPr>
            <a:lvl4pPr marL="1604010" indent="0">
              <a:buNone/>
              <a:defRPr sz="1870">
                <a:solidFill>
                  <a:schemeClr val="tx1">
                    <a:tint val="75000"/>
                  </a:schemeClr>
                </a:solidFill>
              </a:defRPr>
            </a:lvl4pPr>
            <a:lvl5pPr marL="2138680" indent="0">
              <a:buNone/>
              <a:defRPr sz="1870">
                <a:solidFill>
                  <a:schemeClr val="tx1">
                    <a:tint val="75000"/>
                  </a:schemeClr>
                </a:solidFill>
              </a:defRPr>
            </a:lvl5pPr>
            <a:lvl6pPr marL="2672715" indent="0">
              <a:buNone/>
              <a:defRPr sz="1870">
                <a:solidFill>
                  <a:schemeClr val="tx1">
                    <a:tint val="75000"/>
                  </a:schemeClr>
                </a:solidFill>
              </a:defRPr>
            </a:lvl6pPr>
            <a:lvl7pPr marL="3207385" indent="0">
              <a:buNone/>
              <a:defRPr sz="1870">
                <a:solidFill>
                  <a:schemeClr val="tx1">
                    <a:tint val="75000"/>
                  </a:schemeClr>
                </a:solidFill>
              </a:defRPr>
            </a:lvl7pPr>
            <a:lvl8pPr marL="3742055" indent="0">
              <a:buNone/>
              <a:defRPr sz="1870">
                <a:solidFill>
                  <a:schemeClr val="tx1">
                    <a:tint val="75000"/>
                  </a:schemeClr>
                </a:solidFill>
              </a:defRPr>
            </a:lvl8pPr>
            <a:lvl9pPr marL="4276725" indent="0">
              <a:buNone/>
              <a:defRPr sz="1870">
                <a:solidFill>
                  <a:schemeClr val="tx1">
                    <a:tint val="75000"/>
                  </a:schemeClr>
                </a:solidFill>
              </a:defRPr>
            </a:lvl9pPr>
          </a:lstStyle>
          <a:p>
            <a:pPr lvl="0"/>
            <a:r>
              <a:rPr lang="zh-CN" altLang="en-US"/>
              <a:t>单击此处编辑母版文本样式</a:t>
            </a:r>
            <a:endParaRPr lang="zh-CN" altLang="en-US"/>
          </a:p>
        </p:txBody>
      </p:sp>
      <p:sp>
        <p:nvSpPr>
          <p:cNvPr id="4" name="Date Placeholder 3"/>
          <p:cNvSpPr>
            <a:spLocks noGrp="1"/>
          </p:cNvSpPr>
          <p:nvPr>
            <p:ph type="dt" sz="half" idx="10"/>
          </p:nvPr>
        </p:nvSpPr>
        <p:spPr/>
        <p:txBody>
          <a:bodyPr/>
          <a:lstStyle/>
          <a:p>
            <a:fld id="{18CA3F84-6933-45A3-9A6B-B8EB968B39FB}" type="datetime1">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B4E9154-9B28-4A98-A452-AF7B7EBDFDCB}"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735062" y="4024827"/>
            <a:ext cx="4544021" cy="9593089"/>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dirty="0"/>
          </a:p>
        </p:txBody>
      </p:sp>
      <p:sp>
        <p:nvSpPr>
          <p:cNvPr id="4" name="Content Placeholder 3"/>
          <p:cNvSpPr>
            <a:spLocks noGrp="1"/>
          </p:cNvSpPr>
          <p:nvPr>
            <p:ph sz="half" idx="2"/>
          </p:nvPr>
        </p:nvSpPr>
        <p:spPr>
          <a:xfrm>
            <a:off x="5412730" y="4024827"/>
            <a:ext cx="4544021" cy="9593089"/>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dirty="0"/>
          </a:p>
        </p:txBody>
      </p:sp>
      <p:sp>
        <p:nvSpPr>
          <p:cNvPr id="5" name="Date Placeholder 4"/>
          <p:cNvSpPr>
            <a:spLocks noGrp="1"/>
          </p:cNvSpPr>
          <p:nvPr>
            <p:ph type="dt" sz="half" idx="10"/>
          </p:nvPr>
        </p:nvSpPr>
        <p:spPr/>
        <p:txBody>
          <a:bodyPr/>
          <a:lstStyle/>
          <a:p>
            <a:fld id="{C93BE148-AAB7-47B2-9E60-13666BF92315}" type="datetime1">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4B4E9154-9B28-4A98-A452-AF7B7EBDFDCB}"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736455" y="804969"/>
            <a:ext cx="9221689" cy="2922375"/>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736456" y="3706342"/>
            <a:ext cx="4523137" cy="1816421"/>
          </a:xfrm>
        </p:spPr>
        <p:txBody>
          <a:bodyPr anchor="b"/>
          <a:lstStyle>
            <a:lvl1pPr marL="0" indent="0">
              <a:buNone/>
              <a:defRPr sz="2805" b="1"/>
            </a:lvl1pPr>
            <a:lvl2pPr marL="534670" indent="0">
              <a:buNone/>
              <a:defRPr sz="2340" b="1"/>
            </a:lvl2pPr>
            <a:lvl3pPr marL="1069340" indent="0">
              <a:buNone/>
              <a:defRPr sz="2105" b="1"/>
            </a:lvl3pPr>
            <a:lvl4pPr marL="1604010" indent="0">
              <a:buNone/>
              <a:defRPr sz="1870" b="1"/>
            </a:lvl4pPr>
            <a:lvl5pPr marL="2138680" indent="0">
              <a:buNone/>
              <a:defRPr sz="1870" b="1"/>
            </a:lvl5pPr>
            <a:lvl6pPr marL="2672715" indent="0">
              <a:buNone/>
              <a:defRPr sz="1870" b="1"/>
            </a:lvl6pPr>
            <a:lvl7pPr marL="3207385" indent="0">
              <a:buNone/>
              <a:defRPr sz="1870" b="1"/>
            </a:lvl7pPr>
            <a:lvl8pPr marL="3742055" indent="0">
              <a:buNone/>
              <a:defRPr sz="1870" b="1"/>
            </a:lvl8pPr>
            <a:lvl9pPr marL="4276725" indent="0">
              <a:buNone/>
              <a:defRPr sz="1870" b="1"/>
            </a:lvl9pPr>
          </a:lstStyle>
          <a:p>
            <a:pPr lvl="0"/>
            <a:r>
              <a:rPr lang="zh-CN" altLang="en-US"/>
              <a:t>单击此处编辑母版文本样式</a:t>
            </a:r>
            <a:endParaRPr lang="zh-CN" altLang="en-US"/>
          </a:p>
        </p:txBody>
      </p:sp>
      <p:sp>
        <p:nvSpPr>
          <p:cNvPr id="4" name="Content Placeholder 3"/>
          <p:cNvSpPr>
            <a:spLocks noGrp="1"/>
          </p:cNvSpPr>
          <p:nvPr>
            <p:ph sz="half" idx="2"/>
          </p:nvPr>
        </p:nvSpPr>
        <p:spPr>
          <a:xfrm>
            <a:off x="736456" y="5522763"/>
            <a:ext cx="4523137" cy="8123152"/>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dirty="0"/>
          </a:p>
        </p:txBody>
      </p:sp>
      <p:sp>
        <p:nvSpPr>
          <p:cNvPr id="5" name="Text Placeholder 4"/>
          <p:cNvSpPr>
            <a:spLocks noGrp="1"/>
          </p:cNvSpPr>
          <p:nvPr>
            <p:ph type="body" sz="quarter" idx="3"/>
          </p:nvPr>
        </p:nvSpPr>
        <p:spPr>
          <a:xfrm>
            <a:off x="5412731" y="3706342"/>
            <a:ext cx="4545413" cy="1816421"/>
          </a:xfrm>
        </p:spPr>
        <p:txBody>
          <a:bodyPr anchor="b"/>
          <a:lstStyle>
            <a:lvl1pPr marL="0" indent="0">
              <a:buNone/>
              <a:defRPr sz="2805" b="1"/>
            </a:lvl1pPr>
            <a:lvl2pPr marL="534670" indent="0">
              <a:buNone/>
              <a:defRPr sz="2340" b="1"/>
            </a:lvl2pPr>
            <a:lvl3pPr marL="1069340" indent="0">
              <a:buNone/>
              <a:defRPr sz="2105" b="1"/>
            </a:lvl3pPr>
            <a:lvl4pPr marL="1604010" indent="0">
              <a:buNone/>
              <a:defRPr sz="1870" b="1"/>
            </a:lvl4pPr>
            <a:lvl5pPr marL="2138680" indent="0">
              <a:buNone/>
              <a:defRPr sz="1870" b="1"/>
            </a:lvl5pPr>
            <a:lvl6pPr marL="2672715" indent="0">
              <a:buNone/>
              <a:defRPr sz="1870" b="1"/>
            </a:lvl6pPr>
            <a:lvl7pPr marL="3207385" indent="0">
              <a:buNone/>
              <a:defRPr sz="1870" b="1"/>
            </a:lvl7pPr>
            <a:lvl8pPr marL="3742055" indent="0">
              <a:buNone/>
              <a:defRPr sz="1870" b="1"/>
            </a:lvl8pPr>
            <a:lvl9pPr marL="4276725" indent="0">
              <a:buNone/>
              <a:defRPr sz="1870" b="1"/>
            </a:lvl9pPr>
          </a:lstStyle>
          <a:p>
            <a:pPr lvl="0"/>
            <a:r>
              <a:rPr lang="zh-CN" altLang="en-US"/>
              <a:t>单击此处编辑母版文本样式</a:t>
            </a:r>
            <a:endParaRPr lang="zh-CN" altLang="en-US"/>
          </a:p>
        </p:txBody>
      </p:sp>
      <p:sp>
        <p:nvSpPr>
          <p:cNvPr id="6" name="Content Placeholder 5"/>
          <p:cNvSpPr>
            <a:spLocks noGrp="1"/>
          </p:cNvSpPr>
          <p:nvPr>
            <p:ph sz="quarter" idx="4"/>
          </p:nvPr>
        </p:nvSpPr>
        <p:spPr>
          <a:xfrm>
            <a:off x="5412731" y="5522763"/>
            <a:ext cx="4545413" cy="8123152"/>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dirty="0"/>
          </a:p>
        </p:txBody>
      </p:sp>
      <p:sp>
        <p:nvSpPr>
          <p:cNvPr id="7" name="Date Placeholder 6"/>
          <p:cNvSpPr>
            <a:spLocks noGrp="1"/>
          </p:cNvSpPr>
          <p:nvPr>
            <p:ph type="dt" sz="half" idx="10"/>
          </p:nvPr>
        </p:nvSpPr>
        <p:spPr/>
        <p:txBody>
          <a:bodyPr/>
          <a:lstStyle/>
          <a:p>
            <a:fld id="{4CA0AF4C-5E44-4927-A590-7B8515157F41}" type="datetime1">
              <a:rPr lang="zh-CN" altLang="en-US" smtClean="0"/>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4B4E9154-9B28-4A98-A452-AF7B7EBDFDCB}"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C1A58360-83BA-4B0C-9436-FF48741BB336}" type="datetime1">
              <a:rPr lang="zh-CN" altLang="en-US" smtClean="0"/>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4B4E9154-9B28-4A98-A452-AF7B7EBDFDCB}"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635435-7A95-42DF-9B4F-F22DC59A1DB0}" type="datetime1">
              <a:rPr lang="zh-CN" altLang="en-US" smtClean="0"/>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4B4E9154-9B28-4A98-A452-AF7B7EBDFDCB}"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736455" y="1007957"/>
            <a:ext cx="3448388" cy="3527848"/>
          </a:xfrm>
        </p:spPr>
        <p:txBody>
          <a:bodyPr anchor="b"/>
          <a:lstStyle>
            <a:lvl1pPr>
              <a:defRPr sz="3740"/>
            </a:lvl1pPr>
          </a:lstStyle>
          <a:p>
            <a:r>
              <a:rPr lang="zh-CN" altLang="en-US"/>
              <a:t>单击此处编辑母版标题样式</a:t>
            </a:r>
            <a:endParaRPr lang="en-US" dirty="0"/>
          </a:p>
        </p:txBody>
      </p:sp>
      <p:sp>
        <p:nvSpPr>
          <p:cNvPr id="3" name="Content Placeholder 2"/>
          <p:cNvSpPr>
            <a:spLocks noGrp="1"/>
          </p:cNvSpPr>
          <p:nvPr>
            <p:ph idx="1"/>
          </p:nvPr>
        </p:nvSpPr>
        <p:spPr>
          <a:xfrm>
            <a:off x="4545413" y="2176910"/>
            <a:ext cx="5412730" cy="10744538"/>
          </a:xfrm>
        </p:spPr>
        <p:txBody>
          <a:bodyPr/>
          <a:lstStyle>
            <a:lvl1pPr>
              <a:defRPr sz="3740"/>
            </a:lvl1pPr>
            <a:lvl2pPr>
              <a:defRPr sz="3275"/>
            </a:lvl2pPr>
            <a:lvl3pPr>
              <a:defRPr sz="2805"/>
            </a:lvl3pPr>
            <a:lvl4pPr>
              <a:defRPr sz="2340"/>
            </a:lvl4pPr>
            <a:lvl5pPr>
              <a:defRPr sz="2340"/>
            </a:lvl5pPr>
            <a:lvl6pPr>
              <a:defRPr sz="2340"/>
            </a:lvl6pPr>
            <a:lvl7pPr>
              <a:defRPr sz="2340"/>
            </a:lvl7pPr>
            <a:lvl8pPr>
              <a:defRPr sz="2340"/>
            </a:lvl8pPr>
            <a:lvl9pPr>
              <a:defRPr sz="234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dirty="0"/>
          </a:p>
        </p:txBody>
      </p:sp>
      <p:sp>
        <p:nvSpPr>
          <p:cNvPr id="4" name="Text Placeholder 3"/>
          <p:cNvSpPr>
            <a:spLocks noGrp="1"/>
          </p:cNvSpPr>
          <p:nvPr>
            <p:ph type="body" sz="half" idx="2"/>
          </p:nvPr>
        </p:nvSpPr>
        <p:spPr>
          <a:xfrm>
            <a:off x="736455" y="4535805"/>
            <a:ext cx="3448388" cy="8403140"/>
          </a:xfrm>
        </p:spPr>
        <p:txBody>
          <a:bodyPr/>
          <a:lstStyle>
            <a:lvl1pPr marL="0" indent="0">
              <a:buNone/>
              <a:defRPr sz="1870"/>
            </a:lvl1pPr>
            <a:lvl2pPr marL="534670" indent="0">
              <a:buNone/>
              <a:defRPr sz="1635"/>
            </a:lvl2pPr>
            <a:lvl3pPr marL="1069340" indent="0">
              <a:buNone/>
              <a:defRPr sz="1405"/>
            </a:lvl3pPr>
            <a:lvl4pPr marL="1604010" indent="0">
              <a:buNone/>
              <a:defRPr sz="1170"/>
            </a:lvl4pPr>
            <a:lvl5pPr marL="2138680" indent="0">
              <a:buNone/>
              <a:defRPr sz="1170"/>
            </a:lvl5pPr>
            <a:lvl6pPr marL="2672715" indent="0">
              <a:buNone/>
              <a:defRPr sz="1170"/>
            </a:lvl6pPr>
            <a:lvl7pPr marL="3207385" indent="0">
              <a:buNone/>
              <a:defRPr sz="1170"/>
            </a:lvl7pPr>
            <a:lvl8pPr marL="3742055" indent="0">
              <a:buNone/>
              <a:defRPr sz="1170"/>
            </a:lvl8pPr>
            <a:lvl9pPr marL="4276725" indent="0">
              <a:buNone/>
              <a:defRPr sz="1170"/>
            </a:lvl9pPr>
          </a:lstStyle>
          <a:p>
            <a:pPr lvl="0"/>
            <a:r>
              <a:rPr lang="zh-CN" altLang="en-US"/>
              <a:t>单击此处编辑母版文本样式</a:t>
            </a:r>
            <a:endParaRPr lang="zh-CN" altLang="en-US"/>
          </a:p>
        </p:txBody>
      </p:sp>
      <p:sp>
        <p:nvSpPr>
          <p:cNvPr id="5" name="Date Placeholder 4"/>
          <p:cNvSpPr>
            <a:spLocks noGrp="1"/>
          </p:cNvSpPr>
          <p:nvPr>
            <p:ph type="dt" sz="half" idx="10"/>
          </p:nvPr>
        </p:nvSpPr>
        <p:spPr/>
        <p:txBody>
          <a:bodyPr/>
          <a:lstStyle/>
          <a:p>
            <a:fld id="{44CC79EF-A2F1-44FF-BDA8-C7220EFCC942}" type="datetime1">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4B4E9154-9B28-4A98-A452-AF7B7EBDFDCB}"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736455" y="1007957"/>
            <a:ext cx="3448388" cy="3527848"/>
          </a:xfrm>
        </p:spPr>
        <p:txBody>
          <a:bodyPr anchor="b"/>
          <a:lstStyle>
            <a:lvl1pPr>
              <a:defRPr sz="374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4545413" y="2176910"/>
            <a:ext cx="5412730" cy="10744538"/>
          </a:xfrm>
        </p:spPr>
        <p:txBody>
          <a:bodyPr anchor="t"/>
          <a:lstStyle>
            <a:lvl1pPr marL="0" indent="0">
              <a:buNone/>
              <a:defRPr sz="3740"/>
            </a:lvl1pPr>
            <a:lvl2pPr marL="534670" indent="0">
              <a:buNone/>
              <a:defRPr sz="3275"/>
            </a:lvl2pPr>
            <a:lvl3pPr marL="1069340" indent="0">
              <a:buNone/>
              <a:defRPr sz="2805"/>
            </a:lvl3pPr>
            <a:lvl4pPr marL="1604010" indent="0">
              <a:buNone/>
              <a:defRPr sz="2340"/>
            </a:lvl4pPr>
            <a:lvl5pPr marL="2138680" indent="0">
              <a:buNone/>
              <a:defRPr sz="2340"/>
            </a:lvl5pPr>
            <a:lvl6pPr marL="2672715" indent="0">
              <a:buNone/>
              <a:defRPr sz="2340"/>
            </a:lvl6pPr>
            <a:lvl7pPr marL="3207385" indent="0">
              <a:buNone/>
              <a:defRPr sz="2340"/>
            </a:lvl7pPr>
            <a:lvl8pPr marL="3742055" indent="0">
              <a:buNone/>
              <a:defRPr sz="2340"/>
            </a:lvl8pPr>
            <a:lvl9pPr marL="4276725" indent="0">
              <a:buNone/>
              <a:defRPr sz="2340"/>
            </a:lvl9pPr>
          </a:lstStyle>
          <a:p>
            <a:r>
              <a:rPr lang="zh-CN" altLang="en-US"/>
              <a:t>单击图标添加图片</a:t>
            </a:r>
            <a:endParaRPr lang="en-US" dirty="0"/>
          </a:p>
        </p:txBody>
      </p:sp>
      <p:sp>
        <p:nvSpPr>
          <p:cNvPr id="4" name="Text Placeholder 3"/>
          <p:cNvSpPr>
            <a:spLocks noGrp="1"/>
          </p:cNvSpPr>
          <p:nvPr>
            <p:ph type="body" sz="half" idx="2"/>
          </p:nvPr>
        </p:nvSpPr>
        <p:spPr>
          <a:xfrm>
            <a:off x="736455" y="4535805"/>
            <a:ext cx="3448388" cy="8403140"/>
          </a:xfrm>
        </p:spPr>
        <p:txBody>
          <a:bodyPr/>
          <a:lstStyle>
            <a:lvl1pPr marL="0" indent="0">
              <a:buNone/>
              <a:defRPr sz="1870"/>
            </a:lvl1pPr>
            <a:lvl2pPr marL="534670" indent="0">
              <a:buNone/>
              <a:defRPr sz="1635"/>
            </a:lvl2pPr>
            <a:lvl3pPr marL="1069340" indent="0">
              <a:buNone/>
              <a:defRPr sz="1405"/>
            </a:lvl3pPr>
            <a:lvl4pPr marL="1604010" indent="0">
              <a:buNone/>
              <a:defRPr sz="1170"/>
            </a:lvl4pPr>
            <a:lvl5pPr marL="2138680" indent="0">
              <a:buNone/>
              <a:defRPr sz="1170"/>
            </a:lvl5pPr>
            <a:lvl6pPr marL="2672715" indent="0">
              <a:buNone/>
              <a:defRPr sz="1170"/>
            </a:lvl6pPr>
            <a:lvl7pPr marL="3207385" indent="0">
              <a:buNone/>
              <a:defRPr sz="1170"/>
            </a:lvl7pPr>
            <a:lvl8pPr marL="3742055" indent="0">
              <a:buNone/>
              <a:defRPr sz="1170"/>
            </a:lvl8pPr>
            <a:lvl9pPr marL="4276725" indent="0">
              <a:buNone/>
              <a:defRPr sz="1170"/>
            </a:lvl9pPr>
          </a:lstStyle>
          <a:p>
            <a:pPr lvl="0"/>
            <a:r>
              <a:rPr lang="zh-CN" altLang="en-US"/>
              <a:t>单击此处编辑母版文本样式</a:t>
            </a:r>
            <a:endParaRPr lang="zh-CN" altLang="en-US"/>
          </a:p>
        </p:txBody>
      </p:sp>
      <p:sp>
        <p:nvSpPr>
          <p:cNvPr id="5" name="Date Placeholder 4"/>
          <p:cNvSpPr>
            <a:spLocks noGrp="1"/>
          </p:cNvSpPr>
          <p:nvPr>
            <p:ph type="dt" sz="half" idx="10"/>
          </p:nvPr>
        </p:nvSpPr>
        <p:spPr/>
        <p:txBody>
          <a:bodyPr/>
          <a:lstStyle/>
          <a:p>
            <a:fld id="{5E079B68-773F-4D25-9C5D-4D654D982330}" type="datetime1">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4B4E9154-9B28-4A98-A452-AF7B7EBDFDCB}"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dirty="0"/>
          </a:p>
        </p:txBody>
      </p:sp>
      <p:sp>
        <p:nvSpPr>
          <p:cNvPr id="4" name="Date Placeholder 3"/>
          <p:cNvSpPr>
            <a:spLocks noGrp="1"/>
          </p:cNvSpPr>
          <p:nvPr>
            <p:ph type="dt" sz="half" idx="10"/>
          </p:nvPr>
        </p:nvSpPr>
        <p:spPr/>
        <p:txBody>
          <a:bodyPr/>
          <a:lstStyle/>
          <a:p>
            <a:fld id="{FC8843CF-D457-4C79-AEF0-6DFE89803FBB}" type="datetime1">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B4E9154-9B28-4A98-A452-AF7B7EBDFDCB}"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51329" y="804966"/>
            <a:ext cx="2305422" cy="12812950"/>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735063" y="804966"/>
            <a:ext cx="6782619" cy="12812950"/>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dirty="0"/>
          </a:p>
        </p:txBody>
      </p:sp>
      <p:sp>
        <p:nvSpPr>
          <p:cNvPr id="4" name="Date Placeholder 3"/>
          <p:cNvSpPr>
            <a:spLocks noGrp="1"/>
          </p:cNvSpPr>
          <p:nvPr>
            <p:ph type="dt" sz="half" idx="10"/>
          </p:nvPr>
        </p:nvSpPr>
        <p:spPr/>
        <p:txBody>
          <a:bodyPr/>
          <a:lstStyle/>
          <a:p>
            <a:fld id="{1D5A7B76-3063-48CE-B911-708525D65D60}" type="datetime1">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B4E9154-9B28-4A98-A452-AF7B7EBDFDCB}" type="slidenum">
              <a:rPr lang="zh-CN" altLang="en-US" smtClean="0"/>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fld>
            <a:endParaRPr lang="en-US"/>
          </a:p>
        </p:txBody>
      </p:sp>
      <p:sp>
        <p:nvSpPr>
          <p:cNvPr id="4" name="Holder 4"/>
          <p:cNvSpPr>
            <a:spLocks noGrp="1"/>
          </p:cNvSpPr>
          <p:nvPr>
            <p:ph type="sldNum" sz="quarter" idx="7"/>
          </p:nvPr>
        </p:nvSpPr>
        <p:spPr/>
        <p:txBody>
          <a:bodyPr lIns="0" tIns="0" rIns="0" bIns="0"/>
          <a:lstStyle>
            <a:lvl1pPr>
              <a:defRPr sz="1780" b="1" i="0">
                <a:solidFill>
                  <a:srgbClr val="767070"/>
                </a:solidFill>
                <a:latin typeface="微软雅黑" panose="020B0503020204020204" charset="-122"/>
                <a:cs typeface="微软雅黑" panose="020B0503020204020204" charset="-122"/>
              </a:defRPr>
            </a:lvl1pPr>
          </a:lstStyle>
          <a:p>
            <a:pPr marL="42545">
              <a:spcBef>
                <a:spcPts val="205"/>
              </a:spcBef>
            </a:pPr>
            <a:fld id="{81D60167-4931-47E6-BA6A-407CBD079E47}" type="slidenum">
              <a:rPr lang="en-US" altLang="zh-CN" spc="-6" smtClean="0"/>
            </a:fld>
            <a:endParaRPr lang="en-US" altLang="zh-CN" spc="-6"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801886" y="4686998"/>
            <a:ext cx="9088041" cy="430887"/>
          </a:xfrm>
          <a:prstGeom prst="rect">
            <a:avLst/>
          </a:prstGeom>
        </p:spPr>
        <p:txBody>
          <a:bodyPr wrap="square" lIns="0" tIns="0" rIns="0" bIns="0">
            <a:spAutoFit/>
          </a:bodyPr>
          <a:lstStyle>
            <a:lvl1pPr>
              <a:defRPr/>
            </a:lvl1pPr>
          </a:lstStyle>
          <a:p/>
        </p:txBody>
      </p:sp>
      <p:sp>
        <p:nvSpPr>
          <p:cNvPr id="3" name="Holder 3"/>
          <p:cNvSpPr>
            <a:spLocks noGrp="1"/>
          </p:cNvSpPr>
          <p:nvPr>
            <p:ph type="subTitle" idx="4"/>
          </p:nvPr>
        </p:nvSpPr>
        <p:spPr>
          <a:xfrm>
            <a:off x="1603772" y="8466836"/>
            <a:ext cx="7484269" cy="307777"/>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solidFill>
                <a:prstClr val="black">
                  <a:tint val="75000"/>
                </a:prstClr>
              </a:solidFill>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solidFill>
                  <a:prstClr val="black">
                    <a:tint val="75000"/>
                  </a:prstClr>
                </a:solidFill>
              </a:rPr>
            </a:fld>
            <a:endParaRPr lang="en-US">
              <a:solidFill>
                <a:prstClr val="black">
                  <a:tint val="75000"/>
                </a:prstClr>
              </a:solidFill>
            </a:endParaRPr>
          </a:p>
        </p:txBody>
      </p:sp>
      <p:sp>
        <p:nvSpPr>
          <p:cNvPr id="6" name="Holder 6"/>
          <p:cNvSpPr>
            <a:spLocks noGrp="1"/>
          </p:cNvSpPr>
          <p:nvPr>
            <p:ph type="sldNum" sz="quarter" idx="7"/>
          </p:nvPr>
        </p:nvSpPr>
        <p:spPr/>
        <p:txBody>
          <a:bodyPr lIns="0" tIns="0" rIns="0" bIns="0"/>
          <a:lstStyle>
            <a:lvl1pPr>
              <a:defRPr sz="1780" b="1" i="0">
                <a:solidFill>
                  <a:srgbClr val="767070"/>
                </a:solidFill>
                <a:latin typeface="微软雅黑" panose="020B0503020204020204" charset="-122"/>
                <a:cs typeface="微软雅黑" panose="020B0503020204020204" charset="-122"/>
              </a:defRPr>
            </a:lvl1pPr>
          </a:lstStyle>
          <a:p>
            <a:pPr marL="42545">
              <a:spcBef>
                <a:spcPts val="205"/>
              </a:spcBef>
            </a:pPr>
            <a:fld id="{81D60167-4931-47E6-BA6A-407CBD079E47}" type="slidenum">
              <a:rPr lang="en-US" altLang="zh-CN" spc="-6" smtClean="0"/>
            </a:fld>
            <a:endParaRPr lang="en-US" altLang="zh-CN" spc="-6"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667757" y="765116"/>
            <a:ext cx="4702418" cy="479811"/>
          </a:xfrm>
        </p:spPr>
        <p:txBody>
          <a:bodyPr lIns="0" tIns="0" rIns="0" bIns="0"/>
          <a:lstStyle>
            <a:lvl1pPr>
              <a:defRPr sz="3120" b="1" i="0">
                <a:solidFill>
                  <a:srgbClr val="007EBA"/>
                </a:solidFill>
                <a:latin typeface="微软雅黑" panose="020B0503020204020204" charset="-122"/>
                <a:cs typeface="微软雅黑" panose="020B0503020204020204" charset="-122"/>
              </a:defRPr>
            </a:lvl1pPr>
          </a:lstStyle>
          <a:p/>
        </p:txBody>
      </p:sp>
      <p:sp>
        <p:nvSpPr>
          <p:cNvPr id="3" name="Holder 3"/>
          <p:cNvSpPr>
            <a:spLocks noGrp="1"/>
          </p:cNvSpPr>
          <p:nvPr>
            <p:ph type="body" idx="1"/>
          </p:nvPr>
        </p:nvSpPr>
        <p:spPr>
          <a:xfrm>
            <a:off x="294733" y="2374998"/>
            <a:ext cx="10102348" cy="342723"/>
          </a:xfrm>
        </p:spPr>
        <p:txBody>
          <a:bodyPr lIns="0" tIns="0" rIns="0" bIns="0"/>
          <a:lstStyle>
            <a:lvl1pPr>
              <a:defRPr sz="2225" b="1" i="0">
                <a:solidFill>
                  <a:srgbClr val="F35F1B"/>
                </a:solidFill>
                <a:latin typeface="微软雅黑" panose="020B0503020204020204" charset="-122"/>
                <a:cs typeface="微软雅黑" panose="020B0503020204020204" charset="-122"/>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solidFill>
                <a:prstClr val="black">
                  <a:tint val="75000"/>
                </a:prstClr>
              </a:solidFill>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solidFill>
                  <a:prstClr val="black">
                    <a:tint val="75000"/>
                  </a:prstClr>
                </a:solidFill>
              </a:rPr>
            </a:fld>
            <a:endParaRPr lang="en-US">
              <a:solidFill>
                <a:prstClr val="black">
                  <a:tint val="75000"/>
                </a:prstClr>
              </a:solidFill>
            </a:endParaRPr>
          </a:p>
        </p:txBody>
      </p:sp>
      <p:sp>
        <p:nvSpPr>
          <p:cNvPr id="6" name="Holder 6"/>
          <p:cNvSpPr>
            <a:spLocks noGrp="1"/>
          </p:cNvSpPr>
          <p:nvPr>
            <p:ph type="sldNum" sz="quarter" idx="7"/>
          </p:nvPr>
        </p:nvSpPr>
        <p:spPr/>
        <p:txBody>
          <a:bodyPr lIns="0" tIns="0" rIns="0" bIns="0"/>
          <a:lstStyle>
            <a:lvl1pPr>
              <a:defRPr sz="1780" b="1" i="0">
                <a:solidFill>
                  <a:srgbClr val="767070"/>
                </a:solidFill>
                <a:latin typeface="微软雅黑" panose="020B0503020204020204" charset="-122"/>
                <a:cs typeface="微软雅黑" panose="020B0503020204020204" charset="-122"/>
              </a:defRPr>
            </a:lvl1pPr>
          </a:lstStyle>
          <a:p>
            <a:pPr marL="42545">
              <a:spcBef>
                <a:spcPts val="205"/>
              </a:spcBef>
            </a:pPr>
            <a:fld id="{81D60167-4931-47E6-BA6A-407CBD079E47}" type="slidenum">
              <a:rPr lang="en-US" altLang="zh-CN" spc="-6" smtClean="0"/>
            </a:fld>
            <a:endParaRPr lang="en-US" altLang="zh-CN" spc="-6"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667757" y="765116"/>
            <a:ext cx="4702418" cy="479811"/>
          </a:xfrm>
        </p:spPr>
        <p:txBody>
          <a:bodyPr lIns="0" tIns="0" rIns="0" bIns="0"/>
          <a:lstStyle>
            <a:lvl1pPr>
              <a:defRPr sz="3120" b="1" i="0">
                <a:solidFill>
                  <a:srgbClr val="007EBA"/>
                </a:solidFill>
                <a:latin typeface="微软雅黑" panose="020B0503020204020204" charset="-122"/>
                <a:cs typeface="微软雅黑" panose="020B0503020204020204" charset="-122"/>
              </a:defRPr>
            </a:lvl1pPr>
          </a:lstStyle>
          <a:p/>
        </p:txBody>
      </p:sp>
      <p:sp>
        <p:nvSpPr>
          <p:cNvPr id="3" name="Holder 3"/>
          <p:cNvSpPr>
            <a:spLocks noGrp="1"/>
          </p:cNvSpPr>
          <p:nvPr>
            <p:ph sz="half" idx="2"/>
          </p:nvPr>
        </p:nvSpPr>
        <p:spPr>
          <a:xfrm>
            <a:off x="534590" y="3477451"/>
            <a:ext cx="4650939" cy="307777"/>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5506284" y="3477451"/>
            <a:ext cx="4650939" cy="307777"/>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solidFill>
                <a:prstClr val="black">
                  <a:tint val="75000"/>
                </a:prstClr>
              </a:solidFill>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solidFill>
                  <a:prstClr val="black">
                    <a:tint val="75000"/>
                  </a:prstClr>
                </a:solidFill>
              </a:rPr>
            </a:fld>
            <a:endParaRPr lang="en-US">
              <a:solidFill>
                <a:prstClr val="black">
                  <a:tint val="75000"/>
                </a:prstClr>
              </a:solidFill>
            </a:endParaRPr>
          </a:p>
        </p:txBody>
      </p:sp>
      <p:sp>
        <p:nvSpPr>
          <p:cNvPr id="7" name="Holder 7"/>
          <p:cNvSpPr>
            <a:spLocks noGrp="1"/>
          </p:cNvSpPr>
          <p:nvPr>
            <p:ph type="sldNum" sz="quarter" idx="7"/>
          </p:nvPr>
        </p:nvSpPr>
        <p:spPr/>
        <p:txBody>
          <a:bodyPr lIns="0" tIns="0" rIns="0" bIns="0"/>
          <a:lstStyle>
            <a:lvl1pPr>
              <a:defRPr sz="1780" b="1" i="0">
                <a:solidFill>
                  <a:srgbClr val="767070"/>
                </a:solidFill>
                <a:latin typeface="微软雅黑" panose="020B0503020204020204" charset="-122"/>
                <a:cs typeface="微软雅黑" panose="020B0503020204020204" charset="-122"/>
              </a:defRPr>
            </a:lvl1pPr>
          </a:lstStyle>
          <a:p>
            <a:pPr marL="42545">
              <a:spcBef>
                <a:spcPts val="205"/>
              </a:spcBef>
            </a:pPr>
            <a:fld id="{81D60167-4931-47E6-BA6A-407CBD079E47}" type="slidenum">
              <a:rPr lang="en-US" altLang="zh-CN" spc="-6" smtClean="0"/>
            </a:fld>
            <a:endParaRPr lang="en-US" altLang="zh-CN" spc="-6"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showMasterSp="0">
  <p:cSld name="Title Only">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 y="0"/>
            <a:ext cx="10691812" cy="15119345"/>
          </a:xfrm>
          <a:prstGeom prst="rect">
            <a:avLst/>
          </a:prstGeom>
          <a:blipFill>
            <a:blip r:embed="rId2" cstate="print"/>
            <a:stretch>
              <a:fillRect/>
            </a:stretch>
          </a:blipFill>
        </p:spPr>
        <p:txBody>
          <a:bodyPr wrap="square" lIns="0" tIns="0" rIns="0" bIns="0" rtlCol="0"/>
          <a:lstStyle/>
          <a:p>
            <a:pPr defTabSz="1018540"/>
            <a:endParaRPr sz="2005">
              <a:solidFill>
                <a:prstClr val="black"/>
              </a:solidFill>
            </a:endParaRPr>
          </a:p>
        </p:txBody>
      </p:sp>
      <p:sp>
        <p:nvSpPr>
          <p:cNvPr id="2" name="Holder 2"/>
          <p:cNvSpPr>
            <a:spLocks noGrp="1"/>
          </p:cNvSpPr>
          <p:nvPr>
            <p:ph type="title"/>
          </p:nvPr>
        </p:nvSpPr>
        <p:spPr>
          <a:xfrm>
            <a:off x="667757" y="765116"/>
            <a:ext cx="4702418" cy="479811"/>
          </a:xfrm>
        </p:spPr>
        <p:txBody>
          <a:bodyPr lIns="0" tIns="0" rIns="0" bIns="0"/>
          <a:lstStyle>
            <a:lvl1pPr>
              <a:defRPr sz="3120" b="1" i="0">
                <a:solidFill>
                  <a:srgbClr val="007EBA"/>
                </a:solidFill>
                <a:latin typeface="微软雅黑" panose="020B0503020204020204" charset="-122"/>
                <a:cs typeface="微软雅黑" panose="020B0503020204020204" charset="-122"/>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solidFill>
                <a:prstClr val="black">
                  <a:tint val="75000"/>
                </a:prstClr>
              </a:solidFill>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solidFill>
                  <a:prstClr val="black">
                    <a:tint val="75000"/>
                  </a:prstClr>
                </a:solidFill>
              </a:rPr>
            </a:fld>
            <a:endParaRPr lang="en-US">
              <a:solidFill>
                <a:prstClr val="black">
                  <a:tint val="75000"/>
                </a:prstClr>
              </a:solidFill>
            </a:endParaRPr>
          </a:p>
        </p:txBody>
      </p:sp>
      <p:sp>
        <p:nvSpPr>
          <p:cNvPr id="5" name="Holder 5"/>
          <p:cNvSpPr>
            <a:spLocks noGrp="1"/>
          </p:cNvSpPr>
          <p:nvPr>
            <p:ph type="sldNum" sz="quarter" idx="7"/>
          </p:nvPr>
        </p:nvSpPr>
        <p:spPr/>
        <p:txBody>
          <a:bodyPr lIns="0" tIns="0" rIns="0" bIns="0"/>
          <a:lstStyle>
            <a:lvl1pPr>
              <a:defRPr sz="1780" b="1" i="0">
                <a:solidFill>
                  <a:srgbClr val="767070"/>
                </a:solidFill>
                <a:latin typeface="微软雅黑" panose="020B0503020204020204" charset="-122"/>
                <a:cs typeface="微软雅黑" panose="020B0503020204020204" charset="-122"/>
              </a:defRPr>
            </a:lvl1pPr>
          </a:lstStyle>
          <a:p>
            <a:pPr marL="42545">
              <a:spcBef>
                <a:spcPts val="205"/>
              </a:spcBef>
            </a:pPr>
            <a:fld id="{81D60167-4931-47E6-BA6A-407CBD079E47}" type="slidenum">
              <a:rPr lang="en-US" altLang="zh-CN" spc="-6" smtClean="0"/>
            </a:fld>
            <a:endParaRPr lang="en-US" altLang="zh-CN" spc="-6"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solidFill>
                <a:prstClr val="black">
                  <a:tint val="75000"/>
                </a:prstClr>
              </a:solidFill>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solidFill>
                  <a:prstClr val="black">
                    <a:tint val="75000"/>
                  </a:prstClr>
                </a:solidFill>
              </a:rPr>
            </a:fld>
            <a:endParaRPr lang="en-US">
              <a:solidFill>
                <a:prstClr val="black">
                  <a:tint val="75000"/>
                </a:prstClr>
              </a:solidFill>
            </a:endParaRPr>
          </a:p>
        </p:txBody>
      </p:sp>
      <p:sp>
        <p:nvSpPr>
          <p:cNvPr id="4" name="Holder 4"/>
          <p:cNvSpPr>
            <a:spLocks noGrp="1"/>
          </p:cNvSpPr>
          <p:nvPr>
            <p:ph type="sldNum" sz="quarter" idx="7"/>
          </p:nvPr>
        </p:nvSpPr>
        <p:spPr/>
        <p:txBody>
          <a:bodyPr lIns="0" tIns="0" rIns="0" bIns="0"/>
          <a:lstStyle>
            <a:lvl1pPr>
              <a:defRPr sz="1780" b="1" i="0">
                <a:solidFill>
                  <a:srgbClr val="767070"/>
                </a:solidFill>
                <a:latin typeface="微软雅黑" panose="020B0503020204020204" charset="-122"/>
                <a:cs typeface="微软雅黑" panose="020B0503020204020204" charset="-122"/>
              </a:defRPr>
            </a:lvl1pPr>
          </a:lstStyle>
          <a:p>
            <a:pPr marL="42545">
              <a:spcBef>
                <a:spcPts val="205"/>
              </a:spcBef>
            </a:pPr>
            <a:fld id="{81D60167-4931-47E6-BA6A-407CBD079E47}" type="slidenum">
              <a:rPr lang="en-US" altLang="zh-CN" spc="-6" smtClean="0"/>
            </a:fld>
            <a:endParaRPr lang="en-US" altLang="zh-CN" spc="-6"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801886" y="2474395"/>
            <a:ext cx="9088041" cy="5263774"/>
          </a:xfrm>
        </p:spPr>
        <p:txBody>
          <a:bodyPr anchor="b"/>
          <a:lstStyle>
            <a:lvl1pPr algn="ctr">
              <a:defRPr sz="7015"/>
            </a:lvl1pPr>
          </a:lstStyle>
          <a:p>
            <a:r>
              <a:rPr lang="zh-CN" altLang="en-US"/>
              <a:t>单击此处编辑母版标题样式</a:t>
            </a:r>
            <a:endParaRPr lang="en-US" dirty="0"/>
          </a:p>
        </p:txBody>
      </p:sp>
      <p:sp>
        <p:nvSpPr>
          <p:cNvPr id="3" name="Subtitle 2"/>
          <p:cNvSpPr>
            <a:spLocks noGrp="1"/>
          </p:cNvSpPr>
          <p:nvPr>
            <p:ph type="subTitle" idx="1"/>
          </p:nvPr>
        </p:nvSpPr>
        <p:spPr>
          <a:xfrm>
            <a:off x="1336477" y="7941160"/>
            <a:ext cx="8018860" cy="3650342"/>
          </a:xfrm>
        </p:spPr>
        <p:txBody>
          <a:bodyPr/>
          <a:lstStyle>
            <a:lvl1pPr marL="0" indent="0" algn="ctr">
              <a:buNone/>
              <a:defRPr sz="2805"/>
            </a:lvl1pPr>
            <a:lvl2pPr marL="534670" indent="0" algn="ctr">
              <a:buNone/>
              <a:defRPr sz="2340"/>
            </a:lvl2pPr>
            <a:lvl3pPr marL="1069340" indent="0" algn="ctr">
              <a:buNone/>
              <a:defRPr sz="2105"/>
            </a:lvl3pPr>
            <a:lvl4pPr marL="1604010" indent="0" algn="ctr">
              <a:buNone/>
              <a:defRPr sz="1870"/>
            </a:lvl4pPr>
            <a:lvl5pPr marL="2138680" indent="0" algn="ctr">
              <a:buNone/>
              <a:defRPr sz="1870"/>
            </a:lvl5pPr>
            <a:lvl6pPr marL="2672715" indent="0" algn="ctr">
              <a:buNone/>
              <a:defRPr sz="1870"/>
            </a:lvl6pPr>
            <a:lvl7pPr marL="3207385" indent="0" algn="ctr">
              <a:buNone/>
              <a:defRPr sz="1870"/>
            </a:lvl7pPr>
            <a:lvl8pPr marL="3742055" indent="0" algn="ctr">
              <a:buNone/>
              <a:defRPr sz="1870"/>
            </a:lvl8pPr>
            <a:lvl9pPr marL="4276725" indent="0" algn="ctr">
              <a:buNone/>
              <a:defRPr sz="1870"/>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8CAED9D8-ED99-468B-9F57-DA6505D825E7}" type="datetime1">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B4E9154-9B28-4A98-A452-AF7B7EBDFDCB}" type="slidenum">
              <a:rPr lang="zh-CN" altLang="en-US" smtClean="0"/>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801886" y="4686998"/>
            <a:ext cx="9088041" cy="430887"/>
          </a:xfrm>
          <a:prstGeom prst="rect">
            <a:avLst/>
          </a:prstGeom>
        </p:spPr>
        <p:txBody>
          <a:bodyPr wrap="square" lIns="0" tIns="0" rIns="0" bIns="0">
            <a:spAutoFit/>
          </a:bodyPr>
          <a:lstStyle>
            <a:lvl1pPr>
              <a:defRPr/>
            </a:lvl1pPr>
          </a:lstStyle>
          <a:p/>
        </p:txBody>
      </p:sp>
      <p:sp>
        <p:nvSpPr>
          <p:cNvPr id="3" name="Holder 3"/>
          <p:cNvSpPr>
            <a:spLocks noGrp="1"/>
          </p:cNvSpPr>
          <p:nvPr>
            <p:ph type="subTitle" idx="4"/>
          </p:nvPr>
        </p:nvSpPr>
        <p:spPr>
          <a:xfrm>
            <a:off x="1603772" y="8466836"/>
            <a:ext cx="7484269" cy="307777"/>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solidFill>
                <a:prstClr val="black">
                  <a:tint val="75000"/>
                </a:prstClr>
              </a:solidFill>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solidFill>
                  <a:prstClr val="black">
                    <a:tint val="75000"/>
                  </a:prstClr>
                </a:solidFill>
              </a:rPr>
            </a:fld>
            <a:endParaRPr lang="en-US">
              <a:solidFill>
                <a:prstClr val="black">
                  <a:tint val="75000"/>
                </a:prstClr>
              </a:solidFill>
            </a:endParaRPr>
          </a:p>
        </p:txBody>
      </p:sp>
      <p:sp>
        <p:nvSpPr>
          <p:cNvPr id="6" name="Holder 6"/>
          <p:cNvSpPr>
            <a:spLocks noGrp="1"/>
          </p:cNvSpPr>
          <p:nvPr>
            <p:ph type="sldNum" sz="quarter" idx="7"/>
          </p:nvPr>
        </p:nvSpPr>
        <p:spPr/>
        <p:txBody>
          <a:bodyPr lIns="0" tIns="0" rIns="0" bIns="0"/>
          <a:lstStyle>
            <a:lvl1pPr>
              <a:defRPr sz="1780" b="1" i="0">
                <a:solidFill>
                  <a:srgbClr val="767070"/>
                </a:solidFill>
                <a:latin typeface="微软雅黑" panose="020B0503020204020204" charset="-122"/>
                <a:cs typeface="微软雅黑" panose="020B0503020204020204" charset="-122"/>
              </a:defRPr>
            </a:lvl1pPr>
          </a:lstStyle>
          <a:p>
            <a:pPr marL="42545">
              <a:spcBef>
                <a:spcPts val="205"/>
              </a:spcBef>
            </a:pPr>
            <a:fld id="{81D60167-4931-47E6-BA6A-407CBD079E47}" type="slidenum">
              <a:rPr lang="en-US" altLang="zh-CN" spc="-6" smtClean="0"/>
            </a:fld>
            <a:endParaRPr lang="en-US" altLang="zh-CN" spc="-6"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667757" y="765116"/>
            <a:ext cx="4702418" cy="479811"/>
          </a:xfrm>
        </p:spPr>
        <p:txBody>
          <a:bodyPr lIns="0" tIns="0" rIns="0" bIns="0"/>
          <a:lstStyle>
            <a:lvl1pPr>
              <a:defRPr sz="3120" b="1" i="0">
                <a:solidFill>
                  <a:srgbClr val="007EBA"/>
                </a:solidFill>
                <a:latin typeface="微软雅黑" panose="020B0503020204020204" charset="-122"/>
                <a:cs typeface="微软雅黑" panose="020B0503020204020204" charset="-122"/>
              </a:defRPr>
            </a:lvl1pPr>
          </a:lstStyle>
          <a:p/>
        </p:txBody>
      </p:sp>
      <p:sp>
        <p:nvSpPr>
          <p:cNvPr id="3" name="Holder 3"/>
          <p:cNvSpPr>
            <a:spLocks noGrp="1"/>
          </p:cNvSpPr>
          <p:nvPr>
            <p:ph type="body" idx="1"/>
          </p:nvPr>
        </p:nvSpPr>
        <p:spPr>
          <a:xfrm>
            <a:off x="294733" y="2374998"/>
            <a:ext cx="10102348" cy="342723"/>
          </a:xfrm>
        </p:spPr>
        <p:txBody>
          <a:bodyPr lIns="0" tIns="0" rIns="0" bIns="0"/>
          <a:lstStyle>
            <a:lvl1pPr>
              <a:defRPr sz="2225" b="1" i="0">
                <a:solidFill>
                  <a:srgbClr val="F35F1B"/>
                </a:solidFill>
                <a:latin typeface="微软雅黑" panose="020B0503020204020204" charset="-122"/>
                <a:cs typeface="微软雅黑" panose="020B0503020204020204" charset="-122"/>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solidFill>
                <a:prstClr val="black">
                  <a:tint val="75000"/>
                </a:prstClr>
              </a:solidFill>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solidFill>
                  <a:prstClr val="black">
                    <a:tint val="75000"/>
                  </a:prstClr>
                </a:solidFill>
              </a:rPr>
            </a:fld>
            <a:endParaRPr lang="en-US">
              <a:solidFill>
                <a:prstClr val="black">
                  <a:tint val="75000"/>
                </a:prstClr>
              </a:solidFill>
            </a:endParaRPr>
          </a:p>
        </p:txBody>
      </p:sp>
      <p:sp>
        <p:nvSpPr>
          <p:cNvPr id="6" name="Holder 6"/>
          <p:cNvSpPr>
            <a:spLocks noGrp="1"/>
          </p:cNvSpPr>
          <p:nvPr>
            <p:ph type="sldNum" sz="quarter" idx="7"/>
          </p:nvPr>
        </p:nvSpPr>
        <p:spPr/>
        <p:txBody>
          <a:bodyPr lIns="0" tIns="0" rIns="0" bIns="0"/>
          <a:lstStyle>
            <a:lvl1pPr>
              <a:defRPr sz="1780" b="1" i="0">
                <a:solidFill>
                  <a:srgbClr val="767070"/>
                </a:solidFill>
                <a:latin typeface="微软雅黑" panose="020B0503020204020204" charset="-122"/>
                <a:cs typeface="微软雅黑" panose="020B0503020204020204" charset="-122"/>
              </a:defRPr>
            </a:lvl1pPr>
          </a:lstStyle>
          <a:p>
            <a:pPr marL="42545">
              <a:spcBef>
                <a:spcPts val="205"/>
              </a:spcBef>
            </a:pPr>
            <a:fld id="{81D60167-4931-47E6-BA6A-407CBD079E47}" type="slidenum">
              <a:rPr lang="en-US" altLang="zh-CN" spc="-6" smtClean="0"/>
            </a:fld>
            <a:endParaRPr lang="en-US" altLang="zh-CN" spc="-6"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667757" y="765116"/>
            <a:ext cx="4702418" cy="479811"/>
          </a:xfrm>
        </p:spPr>
        <p:txBody>
          <a:bodyPr lIns="0" tIns="0" rIns="0" bIns="0"/>
          <a:lstStyle>
            <a:lvl1pPr>
              <a:defRPr sz="3120" b="1" i="0">
                <a:solidFill>
                  <a:srgbClr val="007EBA"/>
                </a:solidFill>
                <a:latin typeface="微软雅黑" panose="020B0503020204020204" charset="-122"/>
                <a:cs typeface="微软雅黑" panose="020B0503020204020204" charset="-122"/>
              </a:defRPr>
            </a:lvl1pPr>
          </a:lstStyle>
          <a:p/>
        </p:txBody>
      </p:sp>
      <p:sp>
        <p:nvSpPr>
          <p:cNvPr id="3" name="Holder 3"/>
          <p:cNvSpPr>
            <a:spLocks noGrp="1"/>
          </p:cNvSpPr>
          <p:nvPr>
            <p:ph sz="half" idx="2"/>
          </p:nvPr>
        </p:nvSpPr>
        <p:spPr>
          <a:xfrm>
            <a:off x="534590" y="3477451"/>
            <a:ext cx="4650939" cy="307777"/>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5506284" y="3477451"/>
            <a:ext cx="4650939" cy="307777"/>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solidFill>
                <a:prstClr val="black">
                  <a:tint val="75000"/>
                </a:prstClr>
              </a:solidFill>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solidFill>
                  <a:prstClr val="black">
                    <a:tint val="75000"/>
                  </a:prstClr>
                </a:solidFill>
              </a:rPr>
            </a:fld>
            <a:endParaRPr lang="en-US">
              <a:solidFill>
                <a:prstClr val="black">
                  <a:tint val="75000"/>
                </a:prstClr>
              </a:solidFill>
            </a:endParaRPr>
          </a:p>
        </p:txBody>
      </p:sp>
      <p:sp>
        <p:nvSpPr>
          <p:cNvPr id="7" name="Holder 7"/>
          <p:cNvSpPr>
            <a:spLocks noGrp="1"/>
          </p:cNvSpPr>
          <p:nvPr>
            <p:ph type="sldNum" sz="quarter" idx="7"/>
          </p:nvPr>
        </p:nvSpPr>
        <p:spPr/>
        <p:txBody>
          <a:bodyPr lIns="0" tIns="0" rIns="0" bIns="0"/>
          <a:lstStyle>
            <a:lvl1pPr>
              <a:defRPr sz="1780" b="1" i="0">
                <a:solidFill>
                  <a:srgbClr val="767070"/>
                </a:solidFill>
                <a:latin typeface="微软雅黑" panose="020B0503020204020204" charset="-122"/>
                <a:cs typeface="微软雅黑" panose="020B0503020204020204" charset="-122"/>
              </a:defRPr>
            </a:lvl1pPr>
          </a:lstStyle>
          <a:p>
            <a:pPr marL="42545">
              <a:spcBef>
                <a:spcPts val="205"/>
              </a:spcBef>
            </a:pPr>
            <a:fld id="{81D60167-4931-47E6-BA6A-407CBD079E47}" type="slidenum">
              <a:rPr lang="en-US" altLang="zh-CN" spc="-6" smtClean="0"/>
            </a:fld>
            <a:endParaRPr lang="en-US" altLang="zh-CN" spc="-6"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showMasterSp="0">
  <p:cSld name="Title Only">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 y="0"/>
            <a:ext cx="10691812" cy="15119345"/>
          </a:xfrm>
          <a:prstGeom prst="rect">
            <a:avLst/>
          </a:prstGeom>
          <a:blipFill>
            <a:blip r:embed="rId2" cstate="print"/>
            <a:stretch>
              <a:fillRect/>
            </a:stretch>
          </a:blipFill>
        </p:spPr>
        <p:txBody>
          <a:bodyPr wrap="square" lIns="0" tIns="0" rIns="0" bIns="0" rtlCol="0"/>
          <a:lstStyle/>
          <a:p>
            <a:pPr defTabSz="1018540"/>
            <a:endParaRPr sz="2005">
              <a:solidFill>
                <a:prstClr val="black"/>
              </a:solidFill>
            </a:endParaRPr>
          </a:p>
        </p:txBody>
      </p:sp>
      <p:sp>
        <p:nvSpPr>
          <p:cNvPr id="2" name="Holder 2"/>
          <p:cNvSpPr>
            <a:spLocks noGrp="1"/>
          </p:cNvSpPr>
          <p:nvPr>
            <p:ph type="title"/>
          </p:nvPr>
        </p:nvSpPr>
        <p:spPr>
          <a:xfrm>
            <a:off x="667757" y="765116"/>
            <a:ext cx="4702418" cy="479811"/>
          </a:xfrm>
        </p:spPr>
        <p:txBody>
          <a:bodyPr lIns="0" tIns="0" rIns="0" bIns="0"/>
          <a:lstStyle>
            <a:lvl1pPr>
              <a:defRPr sz="3120" b="1" i="0">
                <a:solidFill>
                  <a:srgbClr val="007EBA"/>
                </a:solidFill>
                <a:latin typeface="微软雅黑" panose="020B0503020204020204" charset="-122"/>
                <a:cs typeface="微软雅黑" panose="020B0503020204020204" charset="-122"/>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solidFill>
                <a:prstClr val="black">
                  <a:tint val="75000"/>
                </a:prstClr>
              </a:solidFill>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solidFill>
                  <a:prstClr val="black">
                    <a:tint val="75000"/>
                  </a:prstClr>
                </a:solidFill>
              </a:rPr>
            </a:fld>
            <a:endParaRPr lang="en-US">
              <a:solidFill>
                <a:prstClr val="black">
                  <a:tint val="75000"/>
                </a:prstClr>
              </a:solidFill>
            </a:endParaRPr>
          </a:p>
        </p:txBody>
      </p:sp>
      <p:sp>
        <p:nvSpPr>
          <p:cNvPr id="5" name="Holder 5"/>
          <p:cNvSpPr>
            <a:spLocks noGrp="1"/>
          </p:cNvSpPr>
          <p:nvPr>
            <p:ph type="sldNum" sz="quarter" idx="7"/>
          </p:nvPr>
        </p:nvSpPr>
        <p:spPr/>
        <p:txBody>
          <a:bodyPr lIns="0" tIns="0" rIns="0" bIns="0"/>
          <a:lstStyle>
            <a:lvl1pPr>
              <a:defRPr sz="1780" b="1" i="0">
                <a:solidFill>
                  <a:srgbClr val="767070"/>
                </a:solidFill>
                <a:latin typeface="微软雅黑" panose="020B0503020204020204" charset="-122"/>
                <a:cs typeface="微软雅黑" panose="020B0503020204020204" charset="-122"/>
              </a:defRPr>
            </a:lvl1pPr>
          </a:lstStyle>
          <a:p>
            <a:pPr marL="42545">
              <a:spcBef>
                <a:spcPts val="205"/>
              </a:spcBef>
            </a:pPr>
            <a:fld id="{81D60167-4931-47E6-BA6A-407CBD079E47}" type="slidenum">
              <a:rPr lang="en-US" altLang="zh-CN" spc="-6" smtClean="0"/>
            </a:fld>
            <a:endParaRPr lang="en-US" altLang="zh-CN" spc="-6" dirty="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solidFill>
                <a:prstClr val="black">
                  <a:tint val="75000"/>
                </a:prstClr>
              </a:solidFill>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solidFill>
                  <a:prstClr val="black">
                    <a:tint val="75000"/>
                  </a:prstClr>
                </a:solidFill>
              </a:rPr>
            </a:fld>
            <a:endParaRPr lang="en-US">
              <a:solidFill>
                <a:prstClr val="black">
                  <a:tint val="75000"/>
                </a:prstClr>
              </a:solidFill>
            </a:endParaRPr>
          </a:p>
        </p:txBody>
      </p:sp>
      <p:sp>
        <p:nvSpPr>
          <p:cNvPr id="4" name="Holder 4"/>
          <p:cNvSpPr>
            <a:spLocks noGrp="1"/>
          </p:cNvSpPr>
          <p:nvPr>
            <p:ph type="sldNum" sz="quarter" idx="7"/>
          </p:nvPr>
        </p:nvSpPr>
        <p:spPr/>
        <p:txBody>
          <a:bodyPr lIns="0" tIns="0" rIns="0" bIns="0"/>
          <a:lstStyle>
            <a:lvl1pPr>
              <a:defRPr sz="1780" b="1" i="0">
                <a:solidFill>
                  <a:srgbClr val="767070"/>
                </a:solidFill>
                <a:latin typeface="微软雅黑" panose="020B0503020204020204" charset="-122"/>
                <a:cs typeface="微软雅黑" panose="020B0503020204020204" charset="-122"/>
              </a:defRPr>
            </a:lvl1pPr>
          </a:lstStyle>
          <a:p>
            <a:pPr marL="42545">
              <a:spcBef>
                <a:spcPts val="205"/>
              </a:spcBef>
            </a:pPr>
            <a:fld id="{81D60167-4931-47E6-BA6A-407CBD079E47}" type="slidenum">
              <a:rPr lang="en-US" altLang="zh-CN" spc="-6" smtClean="0"/>
            </a:fld>
            <a:endParaRPr lang="en-US" altLang="zh-CN" spc="-6"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7" Type="http://schemas.openxmlformats.org/officeDocument/2006/relationships/theme" Target="../theme/theme2.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_rels/slideMaster3.xml.rels><?xml version="1.0" encoding="UTF-8" standalone="yes"?>
<Relationships xmlns="http://schemas.openxmlformats.org/package/2006/relationships"><Relationship Id="rId6" Type="http://schemas.openxmlformats.org/officeDocument/2006/relationships/theme" Target="../theme/theme3.xml"/><Relationship Id="rId5" Type="http://schemas.openxmlformats.org/officeDocument/2006/relationships/slideLayout" Target="../slideLayouts/slideLayout23.xml"/><Relationship Id="rId4" Type="http://schemas.openxmlformats.org/officeDocument/2006/relationships/slideLayout" Target="../slideLayouts/slideLayout22.xml"/><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35062" y="804969"/>
            <a:ext cx="9221689" cy="2922375"/>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735062" y="4024827"/>
            <a:ext cx="9221689" cy="9593089"/>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dirty="0"/>
          </a:p>
        </p:txBody>
      </p:sp>
      <p:sp>
        <p:nvSpPr>
          <p:cNvPr id="4" name="Date Placeholder 3"/>
          <p:cNvSpPr>
            <a:spLocks noGrp="1"/>
          </p:cNvSpPr>
          <p:nvPr>
            <p:ph type="dt" sz="half" idx="2"/>
          </p:nvPr>
        </p:nvSpPr>
        <p:spPr>
          <a:xfrm>
            <a:off x="735062" y="14013401"/>
            <a:ext cx="2405658" cy="804965"/>
          </a:xfrm>
          <a:prstGeom prst="rect">
            <a:avLst/>
          </a:prstGeom>
        </p:spPr>
        <p:txBody>
          <a:bodyPr vert="horz" lIns="91440" tIns="45720" rIns="91440" bIns="45720" rtlCol="0" anchor="ctr"/>
          <a:lstStyle>
            <a:lvl1pPr algn="l">
              <a:defRPr sz="1405">
                <a:solidFill>
                  <a:schemeClr val="tx1">
                    <a:tint val="75000"/>
                  </a:schemeClr>
                </a:solidFill>
              </a:defRPr>
            </a:lvl1pPr>
          </a:lstStyle>
          <a:p>
            <a:fld id="{B974EFE4-33AC-4630-99BC-6450A55D4E05}" type="datetime1">
              <a:rPr lang="zh-CN" altLang="en-US" smtClean="0"/>
            </a:fld>
            <a:endParaRPr lang="zh-CN" altLang="en-US"/>
          </a:p>
        </p:txBody>
      </p:sp>
      <p:sp>
        <p:nvSpPr>
          <p:cNvPr id="5" name="Footer Placeholder 4"/>
          <p:cNvSpPr>
            <a:spLocks noGrp="1"/>
          </p:cNvSpPr>
          <p:nvPr>
            <p:ph type="ftr" sz="quarter" idx="3"/>
          </p:nvPr>
        </p:nvSpPr>
        <p:spPr>
          <a:xfrm>
            <a:off x="3541663" y="14013401"/>
            <a:ext cx="3608487" cy="804965"/>
          </a:xfrm>
          <a:prstGeom prst="rect">
            <a:avLst/>
          </a:prstGeom>
        </p:spPr>
        <p:txBody>
          <a:bodyPr vert="horz" lIns="91440" tIns="45720" rIns="91440" bIns="45720" rtlCol="0" anchor="ctr"/>
          <a:lstStyle>
            <a:lvl1pPr algn="ctr">
              <a:defRPr sz="1405">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7551093" y="14013401"/>
            <a:ext cx="2405658" cy="804965"/>
          </a:xfrm>
          <a:prstGeom prst="rect">
            <a:avLst/>
          </a:prstGeom>
        </p:spPr>
        <p:txBody>
          <a:bodyPr vert="horz" lIns="91440" tIns="45720" rIns="91440" bIns="45720" rtlCol="0" anchor="ctr"/>
          <a:lstStyle>
            <a:lvl1pPr algn="r">
              <a:defRPr sz="1405">
                <a:solidFill>
                  <a:schemeClr val="tx1">
                    <a:tint val="75000"/>
                  </a:schemeClr>
                </a:solidFill>
              </a:defRPr>
            </a:lvl1pPr>
          </a:lstStyle>
          <a:p>
            <a:fld id="{4B4E9154-9B28-4A98-A452-AF7B7EBDFDCB}"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lvl1pPr algn="l" defTabSz="1069340" rtl="0" eaLnBrk="1" latinLnBrk="0" hangingPunct="1">
        <a:lnSpc>
          <a:spcPct val="90000"/>
        </a:lnSpc>
        <a:spcBef>
          <a:spcPct val="0"/>
        </a:spcBef>
        <a:buNone/>
        <a:defRPr sz="5145" kern="1200">
          <a:solidFill>
            <a:schemeClr val="tx1"/>
          </a:solidFill>
          <a:latin typeface="+mj-lt"/>
          <a:ea typeface="+mj-ea"/>
          <a:cs typeface="+mj-cs"/>
        </a:defRPr>
      </a:lvl1pPr>
    </p:titleStyle>
    <p:bodyStyle>
      <a:lvl1pPr marL="267335" indent="-267335" algn="l" defTabSz="1069340" rtl="0" eaLnBrk="1" latinLnBrk="0" hangingPunct="1">
        <a:lnSpc>
          <a:spcPct val="90000"/>
        </a:lnSpc>
        <a:spcBef>
          <a:spcPts val="1170"/>
        </a:spcBef>
        <a:buFont typeface="Arial" panose="020B0604020202020204" pitchFamily="34" charset="0"/>
        <a:buChar char="•"/>
        <a:defRPr sz="3275" kern="1200">
          <a:solidFill>
            <a:schemeClr val="tx1"/>
          </a:solidFill>
          <a:latin typeface="+mn-lt"/>
          <a:ea typeface="+mn-ea"/>
          <a:cs typeface="+mn-cs"/>
        </a:defRPr>
      </a:lvl1pPr>
      <a:lvl2pPr marL="802005" indent="-267335" algn="l" defTabSz="1069340" rtl="0" eaLnBrk="1" latinLnBrk="0" hangingPunct="1">
        <a:lnSpc>
          <a:spcPct val="90000"/>
        </a:lnSpc>
        <a:spcBef>
          <a:spcPts val="585"/>
        </a:spcBef>
        <a:buFont typeface="Arial" panose="020B0604020202020204" pitchFamily="34" charset="0"/>
        <a:buChar char="•"/>
        <a:defRPr sz="2805" kern="1200">
          <a:solidFill>
            <a:schemeClr val="tx1"/>
          </a:solidFill>
          <a:latin typeface="+mn-lt"/>
          <a:ea typeface="+mn-ea"/>
          <a:cs typeface="+mn-cs"/>
        </a:defRPr>
      </a:lvl2pPr>
      <a:lvl3pPr marL="1336675" indent="-267335" algn="l" defTabSz="1069340" rtl="0" eaLnBrk="1" latinLnBrk="0" hangingPunct="1">
        <a:lnSpc>
          <a:spcPct val="90000"/>
        </a:lnSpc>
        <a:spcBef>
          <a:spcPts val="585"/>
        </a:spcBef>
        <a:buFont typeface="Arial" panose="020B0604020202020204" pitchFamily="34" charset="0"/>
        <a:buChar char="•"/>
        <a:defRPr sz="2340" kern="1200">
          <a:solidFill>
            <a:schemeClr val="tx1"/>
          </a:solidFill>
          <a:latin typeface="+mn-lt"/>
          <a:ea typeface="+mn-ea"/>
          <a:cs typeface="+mn-cs"/>
        </a:defRPr>
      </a:lvl3pPr>
      <a:lvl4pPr marL="1871345" indent="-267335" algn="l" defTabSz="1069340"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4pPr>
      <a:lvl5pPr marL="2406015" indent="-267335" algn="l" defTabSz="1069340"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5pPr>
      <a:lvl6pPr marL="2940050" indent="-267335" algn="l" defTabSz="1069340"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6pPr>
      <a:lvl7pPr marL="3474720" indent="-267335" algn="l" defTabSz="1069340"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7pPr>
      <a:lvl8pPr marL="4009390" indent="-267335" algn="l" defTabSz="1069340"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8pPr>
      <a:lvl9pPr marL="4544060" indent="-267335" algn="l" defTabSz="1069340"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9pPr>
    </p:bodyStyle>
    <p:otherStyle>
      <a:defPPr>
        <a:defRPr lang="en-US"/>
      </a:defPPr>
      <a:lvl1pPr marL="0" algn="l" defTabSz="1069340" rtl="0" eaLnBrk="1" latinLnBrk="0" hangingPunct="1">
        <a:defRPr sz="2105" kern="1200">
          <a:solidFill>
            <a:schemeClr val="tx1"/>
          </a:solidFill>
          <a:latin typeface="+mn-lt"/>
          <a:ea typeface="+mn-ea"/>
          <a:cs typeface="+mn-cs"/>
        </a:defRPr>
      </a:lvl1pPr>
      <a:lvl2pPr marL="534670" algn="l" defTabSz="1069340" rtl="0" eaLnBrk="1" latinLnBrk="0" hangingPunct="1">
        <a:defRPr sz="2105" kern="1200">
          <a:solidFill>
            <a:schemeClr val="tx1"/>
          </a:solidFill>
          <a:latin typeface="+mn-lt"/>
          <a:ea typeface="+mn-ea"/>
          <a:cs typeface="+mn-cs"/>
        </a:defRPr>
      </a:lvl2pPr>
      <a:lvl3pPr marL="1069340" algn="l" defTabSz="1069340" rtl="0" eaLnBrk="1" latinLnBrk="0" hangingPunct="1">
        <a:defRPr sz="2105" kern="1200">
          <a:solidFill>
            <a:schemeClr val="tx1"/>
          </a:solidFill>
          <a:latin typeface="+mn-lt"/>
          <a:ea typeface="+mn-ea"/>
          <a:cs typeface="+mn-cs"/>
        </a:defRPr>
      </a:lvl3pPr>
      <a:lvl4pPr marL="1604010" algn="l" defTabSz="1069340" rtl="0" eaLnBrk="1" latinLnBrk="0" hangingPunct="1">
        <a:defRPr sz="2105" kern="1200">
          <a:solidFill>
            <a:schemeClr val="tx1"/>
          </a:solidFill>
          <a:latin typeface="+mn-lt"/>
          <a:ea typeface="+mn-ea"/>
          <a:cs typeface="+mn-cs"/>
        </a:defRPr>
      </a:lvl4pPr>
      <a:lvl5pPr marL="2138680" algn="l" defTabSz="1069340" rtl="0" eaLnBrk="1" latinLnBrk="0" hangingPunct="1">
        <a:defRPr sz="2105" kern="1200">
          <a:solidFill>
            <a:schemeClr val="tx1"/>
          </a:solidFill>
          <a:latin typeface="+mn-lt"/>
          <a:ea typeface="+mn-ea"/>
          <a:cs typeface="+mn-cs"/>
        </a:defRPr>
      </a:lvl5pPr>
      <a:lvl6pPr marL="2672715" algn="l" defTabSz="1069340" rtl="0" eaLnBrk="1" latinLnBrk="0" hangingPunct="1">
        <a:defRPr sz="2105" kern="1200">
          <a:solidFill>
            <a:schemeClr val="tx1"/>
          </a:solidFill>
          <a:latin typeface="+mn-lt"/>
          <a:ea typeface="+mn-ea"/>
          <a:cs typeface="+mn-cs"/>
        </a:defRPr>
      </a:lvl6pPr>
      <a:lvl7pPr marL="3207385" algn="l" defTabSz="1069340" rtl="0" eaLnBrk="1" latinLnBrk="0" hangingPunct="1">
        <a:defRPr sz="2105" kern="1200">
          <a:solidFill>
            <a:schemeClr val="tx1"/>
          </a:solidFill>
          <a:latin typeface="+mn-lt"/>
          <a:ea typeface="+mn-ea"/>
          <a:cs typeface="+mn-cs"/>
        </a:defRPr>
      </a:lvl7pPr>
      <a:lvl8pPr marL="3742055" algn="l" defTabSz="1069340" rtl="0" eaLnBrk="1" latinLnBrk="0" hangingPunct="1">
        <a:defRPr sz="2105" kern="1200">
          <a:solidFill>
            <a:schemeClr val="tx1"/>
          </a:solidFill>
          <a:latin typeface="+mn-lt"/>
          <a:ea typeface="+mn-ea"/>
          <a:cs typeface="+mn-cs"/>
        </a:defRPr>
      </a:lvl8pPr>
      <a:lvl9pPr marL="4276725" algn="l" defTabSz="1069340" rtl="0" eaLnBrk="1" latinLnBrk="0" hangingPunct="1">
        <a:defRPr sz="2105"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667757" y="765116"/>
            <a:ext cx="4702418" cy="430887"/>
          </a:xfrm>
          <a:prstGeom prst="rect">
            <a:avLst/>
          </a:prstGeom>
        </p:spPr>
        <p:txBody>
          <a:bodyPr wrap="square" lIns="0" tIns="0" rIns="0" bIns="0">
            <a:spAutoFit/>
          </a:bodyPr>
          <a:lstStyle>
            <a:lvl1pPr>
              <a:defRPr sz="2800" b="1" i="0">
                <a:solidFill>
                  <a:srgbClr val="007EBA"/>
                </a:solidFill>
                <a:latin typeface="微软雅黑" panose="020B0503020204020204" charset="-122"/>
                <a:cs typeface="微软雅黑" panose="020B0503020204020204" charset="-122"/>
              </a:defRPr>
            </a:lvl1pPr>
          </a:lstStyle>
          <a:p/>
        </p:txBody>
      </p:sp>
      <p:sp>
        <p:nvSpPr>
          <p:cNvPr id="3" name="Holder 3"/>
          <p:cNvSpPr>
            <a:spLocks noGrp="1"/>
          </p:cNvSpPr>
          <p:nvPr>
            <p:ph type="body" idx="1"/>
          </p:nvPr>
        </p:nvSpPr>
        <p:spPr>
          <a:xfrm>
            <a:off x="294733" y="2374998"/>
            <a:ext cx="10102348" cy="307777"/>
          </a:xfrm>
          <a:prstGeom prst="rect">
            <a:avLst/>
          </a:prstGeom>
        </p:spPr>
        <p:txBody>
          <a:bodyPr wrap="square" lIns="0" tIns="0" rIns="0" bIns="0">
            <a:spAutoFit/>
          </a:bodyPr>
          <a:lstStyle>
            <a:lvl1pPr>
              <a:defRPr sz="2000" b="1" i="0">
                <a:solidFill>
                  <a:srgbClr val="F35F1B"/>
                </a:solidFill>
                <a:latin typeface="微软雅黑" panose="020B0503020204020204" charset="-122"/>
                <a:cs typeface="微软雅黑" panose="020B0503020204020204" charset="-122"/>
              </a:defRPr>
            </a:lvl1pPr>
          </a:lstStyle>
          <a:p/>
        </p:txBody>
      </p:sp>
      <p:sp>
        <p:nvSpPr>
          <p:cNvPr id="4" name="Holder 4"/>
          <p:cNvSpPr>
            <a:spLocks noGrp="1"/>
          </p:cNvSpPr>
          <p:nvPr>
            <p:ph type="ftr" sz="quarter" idx="5"/>
          </p:nvPr>
        </p:nvSpPr>
        <p:spPr>
          <a:xfrm>
            <a:off x="3635217" y="14060996"/>
            <a:ext cx="3421380" cy="276999"/>
          </a:xfrm>
          <a:prstGeom prst="rect">
            <a:avLst/>
          </a:prstGeom>
        </p:spPr>
        <p:txBody>
          <a:bodyPr wrap="square" lIns="0" tIns="0" rIns="0" bIns="0">
            <a:spAutoFit/>
          </a:bodyPr>
          <a:lstStyle>
            <a:lvl1pPr algn="ctr">
              <a:defRPr>
                <a:solidFill>
                  <a:schemeClr val="tx1">
                    <a:tint val="75000"/>
                  </a:schemeClr>
                </a:solidFill>
              </a:defRPr>
            </a:lvl1pPr>
          </a:lstStyle>
          <a:p>
            <a:pPr defTabSz="1018540"/>
            <a:endParaRPr lang="zh-CN" altLang="en-US">
              <a:solidFill>
                <a:prstClr val="black">
                  <a:tint val="75000"/>
                </a:prstClr>
              </a:solidFill>
            </a:endParaRPr>
          </a:p>
        </p:txBody>
      </p:sp>
      <p:sp>
        <p:nvSpPr>
          <p:cNvPr id="5" name="Holder 5"/>
          <p:cNvSpPr>
            <a:spLocks noGrp="1"/>
          </p:cNvSpPr>
          <p:nvPr>
            <p:ph type="dt" sz="half" idx="6"/>
          </p:nvPr>
        </p:nvSpPr>
        <p:spPr>
          <a:xfrm>
            <a:off x="534591" y="14060996"/>
            <a:ext cx="2459117" cy="276999"/>
          </a:xfrm>
          <a:prstGeom prst="rect">
            <a:avLst/>
          </a:prstGeom>
        </p:spPr>
        <p:txBody>
          <a:bodyPr wrap="square" lIns="0" tIns="0" rIns="0" bIns="0">
            <a:spAutoFit/>
          </a:bodyPr>
          <a:lstStyle>
            <a:lvl1pPr algn="l">
              <a:defRPr>
                <a:solidFill>
                  <a:schemeClr val="tx1">
                    <a:tint val="75000"/>
                  </a:schemeClr>
                </a:solidFill>
              </a:defRPr>
            </a:lvl1pPr>
          </a:lstStyle>
          <a:p>
            <a:pPr defTabSz="1018540"/>
            <a:fld id="{1D8BD707-D9CF-40AE-B4C6-C98DA3205C09}" type="datetimeFigureOut">
              <a:rPr lang="en-US" smtClean="0">
                <a:solidFill>
                  <a:prstClr val="black">
                    <a:tint val="75000"/>
                  </a:prstClr>
                </a:solidFill>
              </a:rPr>
            </a:fld>
            <a:endParaRPr lang="en-US">
              <a:solidFill>
                <a:prstClr val="black">
                  <a:tint val="75000"/>
                </a:prstClr>
              </a:solidFill>
            </a:endParaRPr>
          </a:p>
        </p:txBody>
      </p:sp>
      <p:sp>
        <p:nvSpPr>
          <p:cNvPr id="6" name="Holder 6"/>
          <p:cNvSpPr>
            <a:spLocks noGrp="1"/>
          </p:cNvSpPr>
          <p:nvPr>
            <p:ph type="sldNum" sz="quarter" idx="7"/>
          </p:nvPr>
        </p:nvSpPr>
        <p:spPr>
          <a:xfrm>
            <a:off x="9665060" y="14379111"/>
            <a:ext cx="363465" cy="274242"/>
          </a:xfrm>
          <a:prstGeom prst="rect">
            <a:avLst/>
          </a:prstGeom>
        </p:spPr>
        <p:txBody>
          <a:bodyPr wrap="square" lIns="0" tIns="0" rIns="0" bIns="0">
            <a:spAutoFit/>
          </a:bodyPr>
          <a:lstStyle>
            <a:lvl1pPr>
              <a:defRPr sz="1780" b="1" i="0">
                <a:solidFill>
                  <a:srgbClr val="767070"/>
                </a:solidFill>
                <a:latin typeface="微软雅黑" panose="020B0503020204020204" charset="-122"/>
                <a:cs typeface="微软雅黑" panose="020B0503020204020204" charset="-122"/>
              </a:defRPr>
            </a:lvl1pPr>
          </a:lstStyle>
          <a:p>
            <a:pPr marL="42545" defTabSz="1018540">
              <a:spcBef>
                <a:spcPts val="205"/>
              </a:spcBef>
            </a:pPr>
            <a:fld id="{81D60167-4931-47E6-BA6A-407CBD079E47}" type="slidenum">
              <a:rPr lang="en-US" altLang="zh-CN" spc="-6" smtClean="0"/>
            </a:fld>
            <a:endParaRPr lang="en-US" altLang="zh-CN" spc="-6" dirty="0"/>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Lst>
  <p:txStyles>
    <p:titleStyle>
      <a:lvl1pPr>
        <a:defRPr>
          <a:latin typeface="+mj-lt"/>
          <a:ea typeface="+mj-ea"/>
          <a:cs typeface="+mj-cs"/>
        </a:defRPr>
      </a:lvl1pPr>
    </p:titleStyle>
    <p:bodyStyle>
      <a:lvl1pPr marL="0">
        <a:defRPr>
          <a:latin typeface="+mn-lt"/>
          <a:ea typeface="+mn-ea"/>
          <a:cs typeface="+mn-cs"/>
        </a:defRPr>
      </a:lvl1pPr>
      <a:lvl2pPr marL="509270">
        <a:defRPr>
          <a:latin typeface="+mn-lt"/>
          <a:ea typeface="+mn-ea"/>
          <a:cs typeface="+mn-cs"/>
        </a:defRPr>
      </a:lvl2pPr>
      <a:lvl3pPr marL="1018540">
        <a:defRPr>
          <a:latin typeface="+mn-lt"/>
          <a:ea typeface="+mn-ea"/>
          <a:cs typeface="+mn-cs"/>
        </a:defRPr>
      </a:lvl3pPr>
      <a:lvl4pPr marL="1527175">
        <a:defRPr>
          <a:latin typeface="+mn-lt"/>
          <a:ea typeface="+mn-ea"/>
          <a:cs typeface="+mn-cs"/>
        </a:defRPr>
      </a:lvl4pPr>
      <a:lvl5pPr marL="2036445">
        <a:defRPr>
          <a:latin typeface="+mn-lt"/>
          <a:ea typeface="+mn-ea"/>
          <a:cs typeface="+mn-cs"/>
        </a:defRPr>
      </a:lvl5pPr>
      <a:lvl6pPr marL="2545715">
        <a:defRPr>
          <a:latin typeface="+mn-lt"/>
          <a:ea typeface="+mn-ea"/>
          <a:cs typeface="+mn-cs"/>
        </a:defRPr>
      </a:lvl6pPr>
      <a:lvl7pPr marL="3054985">
        <a:defRPr>
          <a:latin typeface="+mn-lt"/>
          <a:ea typeface="+mn-ea"/>
          <a:cs typeface="+mn-cs"/>
        </a:defRPr>
      </a:lvl7pPr>
      <a:lvl8pPr marL="3564255">
        <a:defRPr>
          <a:latin typeface="+mn-lt"/>
          <a:ea typeface="+mn-ea"/>
          <a:cs typeface="+mn-cs"/>
        </a:defRPr>
      </a:lvl8pPr>
      <a:lvl9pPr marL="4072890">
        <a:defRPr>
          <a:latin typeface="+mn-lt"/>
          <a:ea typeface="+mn-ea"/>
          <a:cs typeface="+mn-cs"/>
        </a:defRPr>
      </a:lvl9pPr>
    </p:bodyStyle>
    <p:otherStyle>
      <a:lvl1pPr marL="0">
        <a:defRPr>
          <a:latin typeface="+mn-lt"/>
          <a:ea typeface="+mn-ea"/>
          <a:cs typeface="+mn-cs"/>
        </a:defRPr>
      </a:lvl1pPr>
      <a:lvl2pPr marL="509270">
        <a:defRPr>
          <a:latin typeface="+mn-lt"/>
          <a:ea typeface="+mn-ea"/>
          <a:cs typeface="+mn-cs"/>
        </a:defRPr>
      </a:lvl2pPr>
      <a:lvl3pPr marL="1018540">
        <a:defRPr>
          <a:latin typeface="+mn-lt"/>
          <a:ea typeface="+mn-ea"/>
          <a:cs typeface="+mn-cs"/>
        </a:defRPr>
      </a:lvl3pPr>
      <a:lvl4pPr marL="1527175">
        <a:defRPr>
          <a:latin typeface="+mn-lt"/>
          <a:ea typeface="+mn-ea"/>
          <a:cs typeface="+mn-cs"/>
        </a:defRPr>
      </a:lvl4pPr>
      <a:lvl5pPr marL="2036445">
        <a:defRPr>
          <a:latin typeface="+mn-lt"/>
          <a:ea typeface="+mn-ea"/>
          <a:cs typeface="+mn-cs"/>
        </a:defRPr>
      </a:lvl5pPr>
      <a:lvl6pPr marL="2545715">
        <a:defRPr>
          <a:latin typeface="+mn-lt"/>
          <a:ea typeface="+mn-ea"/>
          <a:cs typeface="+mn-cs"/>
        </a:defRPr>
      </a:lvl6pPr>
      <a:lvl7pPr marL="3054985">
        <a:defRPr>
          <a:latin typeface="+mn-lt"/>
          <a:ea typeface="+mn-ea"/>
          <a:cs typeface="+mn-cs"/>
        </a:defRPr>
      </a:lvl7pPr>
      <a:lvl8pPr marL="3564255">
        <a:defRPr>
          <a:latin typeface="+mn-lt"/>
          <a:ea typeface="+mn-ea"/>
          <a:cs typeface="+mn-cs"/>
        </a:defRPr>
      </a:lvl8pPr>
      <a:lvl9pPr marL="4072890">
        <a:defRPr>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667757" y="765116"/>
            <a:ext cx="4702418" cy="430887"/>
          </a:xfrm>
          <a:prstGeom prst="rect">
            <a:avLst/>
          </a:prstGeom>
        </p:spPr>
        <p:txBody>
          <a:bodyPr wrap="square" lIns="0" tIns="0" rIns="0" bIns="0">
            <a:spAutoFit/>
          </a:bodyPr>
          <a:lstStyle>
            <a:lvl1pPr>
              <a:defRPr sz="2800" b="1" i="0">
                <a:solidFill>
                  <a:srgbClr val="007EBA"/>
                </a:solidFill>
                <a:latin typeface="微软雅黑" panose="020B0503020204020204" charset="-122"/>
                <a:cs typeface="微软雅黑" panose="020B0503020204020204" charset="-122"/>
              </a:defRPr>
            </a:lvl1pPr>
          </a:lstStyle>
          <a:p/>
        </p:txBody>
      </p:sp>
      <p:sp>
        <p:nvSpPr>
          <p:cNvPr id="3" name="Holder 3"/>
          <p:cNvSpPr>
            <a:spLocks noGrp="1"/>
          </p:cNvSpPr>
          <p:nvPr>
            <p:ph type="body" idx="1"/>
          </p:nvPr>
        </p:nvSpPr>
        <p:spPr>
          <a:xfrm>
            <a:off x="294733" y="2374998"/>
            <a:ext cx="10102348" cy="307777"/>
          </a:xfrm>
          <a:prstGeom prst="rect">
            <a:avLst/>
          </a:prstGeom>
        </p:spPr>
        <p:txBody>
          <a:bodyPr wrap="square" lIns="0" tIns="0" rIns="0" bIns="0">
            <a:spAutoFit/>
          </a:bodyPr>
          <a:lstStyle>
            <a:lvl1pPr>
              <a:defRPr sz="2000" b="1" i="0">
                <a:solidFill>
                  <a:srgbClr val="F35F1B"/>
                </a:solidFill>
                <a:latin typeface="微软雅黑" panose="020B0503020204020204" charset="-122"/>
                <a:cs typeface="微软雅黑" panose="020B0503020204020204" charset="-122"/>
              </a:defRPr>
            </a:lvl1pPr>
          </a:lstStyle>
          <a:p/>
        </p:txBody>
      </p:sp>
      <p:sp>
        <p:nvSpPr>
          <p:cNvPr id="4" name="Holder 4"/>
          <p:cNvSpPr>
            <a:spLocks noGrp="1"/>
          </p:cNvSpPr>
          <p:nvPr>
            <p:ph type="ftr" sz="quarter" idx="5"/>
          </p:nvPr>
        </p:nvSpPr>
        <p:spPr>
          <a:xfrm>
            <a:off x="3635217" y="14060996"/>
            <a:ext cx="3421380" cy="276999"/>
          </a:xfrm>
          <a:prstGeom prst="rect">
            <a:avLst/>
          </a:prstGeom>
        </p:spPr>
        <p:txBody>
          <a:bodyPr wrap="square" lIns="0" tIns="0" rIns="0" bIns="0">
            <a:spAutoFit/>
          </a:bodyPr>
          <a:lstStyle>
            <a:lvl1pPr algn="ctr">
              <a:defRPr>
                <a:solidFill>
                  <a:schemeClr val="tx1">
                    <a:tint val="75000"/>
                  </a:schemeClr>
                </a:solidFill>
              </a:defRPr>
            </a:lvl1pPr>
          </a:lstStyle>
          <a:p>
            <a:pPr defTabSz="1018540"/>
            <a:endParaRPr lang="zh-CN" altLang="en-US">
              <a:solidFill>
                <a:prstClr val="black">
                  <a:tint val="75000"/>
                </a:prstClr>
              </a:solidFill>
            </a:endParaRPr>
          </a:p>
        </p:txBody>
      </p:sp>
      <p:sp>
        <p:nvSpPr>
          <p:cNvPr id="5" name="Holder 5"/>
          <p:cNvSpPr>
            <a:spLocks noGrp="1"/>
          </p:cNvSpPr>
          <p:nvPr>
            <p:ph type="dt" sz="half" idx="6"/>
          </p:nvPr>
        </p:nvSpPr>
        <p:spPr>
          <a:xfrm>
            <a:off x="534591" y="14060996"/>
            <a:ext cx="2459117" cy="276999"/>
          </a:xfrm>
          <a:prstGeom prst="rect">
            <a:avLst/>
          </a:prstGeom>
        </p:spPr>
        <p:txBody>
          <a:bodyPr wrap="square" lIns="0" tIns="0" rIns="0" bIns="0">
            <a:spAutoFit/>
          </a:bodyPr>
          <a:lstStyle>
            <a:lvl1pPr algn="l">
              <a:defRPr>
                <a:solidFill>
                  <a:schemeClr val="tx1">
                    <a:tint val="75000"/>
                  </a:schemeClr>
                </a:solidFill>
              </a:defRPr>
            </a:lvl1pPr>
          </a:lstStyle>
          <a:p>
            <a:pPr defTabSz="1018540"/>
            <a:fld id="{1D8BD707-D9CF-40AE-B4C6-C98DA3205C09}" type="datetimeFigureOut">
              <a:rPr lang="en-US" smtClean="0">
                <a:solidFill>
                  <a:prstClr val="black">
                    <a:tint val="75000"/>
                  </a:prstClr>
                </a:solidFill>
              </a:rPr>
            </a:fld>
            <a:endParaRPr lang="en-US">
              <a:solidFill>
                <a:prstClr val="black">
                  <a:tint val="75000"/>
                </a:prstClr>
              </a:solidFill>
            </a:endParaRPr>
          </a:p>
        </p:txBody>
      </p:sp>
      <p:sp>
        <p:nvSpPr>
          <p:cNvPr id="6" name="Holder 6"/>
          <p:cNvSpPr>
            <a:spLocks noGrp="1"/>
          </p:cNvSpPr>
          <p:nvPr>
            <p:ph type="sldNum" sz="quarter" idx="7"/>
          </p:nvPr>
        </p:nvSpPr>
        <p:spPr>
          <a:xfrm>
            <a:off x="9665060" y="14379111"/>
            <a:ext cx="363465" cy="274242"/>
          </a:xfrm>
          <a:prstGeom prst="rect">
            <a:avLst/>
          </a:prstGeom>
        </p:spPr>
        <p:txBody>
          <a:bodyPr wrap="square" lIns="0" tIns="0" rIns="0" bIns="0">
            <a:spAutoFit/>
          </a:bodyPr>
          <a:lstStyle>
            <a:lvl1pPr>
              <a:defRPr sz="1780" b="1" i="0">
                <a:solidFill>
                  <a:srgbClr val="767070"/>
                </a:solidFill>
                <a:latin typeface="微软雅黑" panose="020B0503020204020204" charset="-122"/>
                <a:cs typeface="微软雅黑" panose="020B0503020204020204" charset="-122"/>
              </a:defRPr>
            </a:lvl1pPr>
          </a:lstStyle>
          <a:p>
            <a:pPr marL="42545" defTabSz="1018540">
              <a:spcBef>
                <a:spcPts val="205"/>
              </a:spcBef>
            </a:pPr>
            <a:fld id="{81D60167-4931-47E6-BA6A-407CBD079E47}" type="slidenum">
              <a:rPr lang="en-US" altLang="zh-CN" spc="-6" smtClean="0"/>
            </a:fld>
            <a:endParaRPr lang="en-US" altLang="zh-CN" spc="-6" dirty="0"/>
          </a:p>
        </p:txBody>
      </p:sp>
    </p:spTree>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Lst>
  <p:txStyles>
    <p:titleStyle>
      <a:lvl1pPr>
        <a:defRPr>
          <a:latin typeface="+mj-lt"/>
          <a:ea typeface="+mj-ea"/>
          <a:cs typeface="+mj-cs"/>
        </a:defRPr>
      </a:lvl1pPr>
    </p:titleStyle>
    <p:bodyStyle>
      <a:lvl1pPr marL="0">
        <a:defRPr>
          <a:latin typeface="+mn-lt"/>
          <a:ea typeface="+mn-ea"/>
          <a:cs typeface="+mn-cs"/>
        </a:defRPr>
      </a:lvl1pPr>
      <a:lvl2pPr marL="509270">
        <a:defRPr>
          <a:latin typeface="+mn-lt"/>
          <a:ea typeface="+mn-ea"/>
          <a:cs typeface="+mn-cs"/>
        </a:defRPr>
      </a:lvl2pPr>
      <a:lvl3pPr marL="1018540">
        <a:defRPr>
          <a:latin typeface="+mn-lt"/>
          <a:ea typeface="+mn-ea"/>
          <a:cs typeface="+mn-cs"/>
        </a:defRPr>
      </a:lvl3pPr>
      <a:lvl4pPr marL="1527175">
        <a:defRPr>
          <a:latin typeface="+mn-lt"/>
          <a:ea typeface="+mn-ea"/>
          <a:cs typeface="+mn-cs"/>
        </a:defRPr>
      </a:lvl4pPr>
      <a:lvl5pPr marL="2036445">
        <a:defRPr>
          <a:latin typeface="+mn-lt"/>
          <a:ea typeface="+mn-ea"/>
          <a:cs typeface="+mn-cs"/>
        </a:defRPr>
      </a:lvl5pPr>
      <a:lvl6pPr marL="2545715">
        <a:defRPr>
          <a:latin typeface="+mn-lt"/>
          <a:ea typeface="+mn-ea"/>
          <a:cs typeface="+mn-cs"/>
        </a:defRPr>
      </a:lvl6pPr>
      <a:lvl7pPr marL="3054985">
        <a:defRPr>
          <a:latin typeface="+mn-lt"/>
          <a:ea typeface="+mn-ea"/>
          <a:cs typeface="+mn-cs"/>
        </a:defRPr>
      </a:lvl7pPr>
      <a:lvl8pPr marL="3564255">
        <a:defRPr>
          <a:latin typeface="+mn-lt"/>
          <a:ea typeface="+mn-ea"/>
          <a:cs typeface="+mn-cs"/>
        </a:defRPr>
      </a:lvl8pPr>
      <a:lvl9pPr marL="4072890">
        <a:defRPr>
          <a:latin typeface="+mn-lt"/>
          <a:ea typeface="+mn-ea"/>
          <a:cs typeface="+mn-cs"/>
        </a:defRPr>
      </a:lvl9pPr>
    </p:bodyStyle>
    <p:otherStyle>
      <a:lvl1pPr marL="0">
        <a:defRPr>
          <a:latin typeface="+mn-lt"/>
          <a:ea typeface="+mn-ea"/>
          <a:cs typeface="+mn-cs"/>
        </a:defRPr>
      </a:lvl1pPr>
      <a:lvl2pPr marL="509270">
        <a:defRPr>
          <a:latin typeface="+mn-lt"/>
          <a:ea typeface="+mn-ea"/>
          <a:cs typeface="+mn-cs"/>
        </a:defRPr>
      </a:lvl2pPr>
      <a:lvl3pPr marL="1018540">
        <a:defRPr>
          <a:latin typeface="+mn-lt"/>
          <a:ea typeface="+mn-ea"/>
          <a:cs typeface="+mn-cs"/>
        </a:defRPr>
      </a:lvl3pPr>
      <a:lvl4pPr marL="1527175">
        <a:defRPr>
          <a:latin typeface="+mn-lt"/>
          <a:ea typeface="+mn-ea"/>
          <a:cs typeface="+mn-cs"/>
        </a:defRPr>
      </a:lvl4pPr>
      <a:lvl5pPr marL="2036445">
        <a:defRPr>
          <a:latin typeface="+mn-lt"/>
          <a:ea typeface="+mn-ea"/>
          <a:cs typeface="+mn-cs"/>
        </a:defRPr>
      </a:lvl5pPr>
      <a:lvl6pPr marL="2545715">
        <a:defRPr>
          <a:latin typeface="+mn-lt"/>
          <a:ea typeface="+mn-ea"/>
          <a:cs typeface="+mn-cs"/>
        </a:defRPr>
      </a:lvl6pPr>
      <a:lvl7pPr marL="3054985">
        <a:defRPr>
          <a:latin typeface="+mn-lt"/>
          <a:ea typeface="+mn-ea"/>
          <a:cs typeface="+mn-cs"/>
        </a:defRPr>
      </a:lvl7pPr>
      <a:lvl8pPr marL="3564255">
        <a:defRPr>
          <a:latin typeface="+mn-lt"/>
          <a:ea typeface="+mn-ea"/>
          <a:cs typeface="+mn-cs"/>
        </a:defRPr>
      </a:lvl8pPr>
      <a:lvl9pPr marL="407289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6" Type="http://schemas.openxmlformats.org/officeDocument/2006/relationships/notesSlide" Target="../notesSlides/notesSlide1.xml"/><Relationship Id="rId5" Type="http://schemas.openxmlformats.org/officeDocument/2006/relationships/slideLayout" Target="../slideLayouts/slideLayout1.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image" Target="../media/image2.jpeg"/></Relationships>
</file>

<file path=ppt/slides/_rels/slide2.xml.rels><?xml version="1.0" encoding="UTF-8" standalone="yes"?>
<Relationships xmlns="http://schemas.openxmlformats.org/package/2006/relationships"><Relationship Id="rId9" Type="http://schemas.openxmlformats.org/officeDocument/2006/relationships/tags" Target="../tags/tag12.xml"/><Relationship Id="rId8" Type="http://schemas.openxmlformats.org/officeDocument/2006/relationships/tags" Target="../tags/tag11.xml"/><Relationship Id="rId7" Type="http://schemas.openxmlformats.org/officeDocument/2006/relationships/tags" Target="../tags/tag10.xml"/><Relationship Id="rId6" Type="http://schemas.openxmlformats.org/officeDocument/2006/relationships/tags" Target="../tags/tag9.xml"/><Relationship Id="rId5" Type="http://schemas.openxmlformats.org/officeDocument/2006/relationships/tags" Target="../tags/tag8.xml"/><Relationship Id="rId4" Type="http://schemas.openxmlformats.org/officeDocument/2006/relationships/tags" Target="../tags/tag7.xml"/><Relationship Id="rId3" Type="http://schemas.openxmlformats.org/officeDocument/2006/relationships/tags" Target="../tags/tag6.xml"/><Relationship Id="rId2" Type="http://schemas.openxmlformats.org/officeDocument/2006/relationships/tags" Target="../tags/tag5.xml"/><Relationship Id="rId12" Type="http://schemas.openxmlformats.org/officeDocument/2006/relationships/notesSlide" Target="../notesSlides/notesSlide2.xml"/><Relationship Id="rId11" Type="http://schemas.openxmlformats.org/officeDocument/2006/relationships/slideLayout" Target="../slideLayouts/slideLayout1.xml"/><Relationship Id="rId10" Type="http://schemas.openxmlformats.org/officeDocument/2006/relationships/tags" Target="../tags/tag13.xml"/><Relationship Id="rId1" Type="http://schemas.openxmlformats.org/officeDocument/2006/relationships/tags" Target="../tags/tag4.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2.xml"/><Relationship Id="rId1" Type="http://schemas.openxmlformats.org/officeDocument/2006/relationships/image" Target="../media/image3.jpeg"/></Relationships>
</file>

<file path=ppt/slides/_rels/slide4.xml.rels><?xml version="1.0" encoding="UTF-8" standalone="yes"?>
<Relationships xmlns="http://schemas.openxmlformats.org/package/2006/relationships"><Relationship Id="rId9" Type="http://schemas.openxmlformats.org/officeDocument/2006/relationships/tags" Target="../tags/tag21.xml"/><Relationship Id="rId8" Type="http://schemas.openxmlformats.org/officeDocument/2006/relationships/tags" Target="../tags/tag20.xml"/><Relationship Id="rId7" Type="http://schemas.openxmlformats.org/officeDocument/2006/relationships/tags" Target="../tags/tag19.xml"/><Relationship Id="rId6" Type="http://schemas.openxmlformats.org/officeDocument/2006/relationships/tags" Target="../tags/tag18.xml"/><Relationship Id="rId5" Type="http://schemas.openxmlformats.org/officeDocument/2006/relationships/tags" Target="../tags/tag17.xml"/><Relationship Id="rId4" Type="http://schemas.openxmlformats.org/officeDocument/2006/relationships/tags" Target="../tags/tag16.xml"/><Relationship Id="rId3" Type="http://schemas.openxmlformats.org/officeDocument/2006/relationships/tags" Target="../tags/tag15.xml"/><Relationship Id="rId2" Type="http://schemas.openxmlformats.org/officeDocument/2006/relationships/tags" Target="../tags/tag14.xml"/><Relationship Id="rId13" Type="http://schemas.openxmlformats.org/officeDocument/2006/relationships/slideLayout" Target="../slideLayouts/slideLayout2.xml"/><Relationship Id="rId12" Type="http://schemas.openxmlformats.org/officeDocument/2006/relationships/tags" Target="../tags/tag24.xml"/><Relationship Id="rId11" Type="http://schemas.openxmlformats.org/officeDocument/2006/relationships/tags" Target="../tags/tag23.xml"/><Relationship Id="rId10" Type="http://schemas.openxmlformats.org/officeDocument/2006/relationships/tags" Target="../tags/tag22.xml"/><Relationship Id="rId1" Type="http://schemas.openxmlformats.org/officeDocument/2006/relationships/image" Target="../media/image4.jpeg"/></Relationships>
</file>

<file path=ppt/slides/_rels/slide5.xml.rels><?xml version="1.0" encoding="UTF-8" standalone="yes"?>
<Relationships xmlns="http://schemas.openxmlformats.org/package/2006/relationships"><Relationship Id="rId4" Type="http://schemas.openxmlformats.org/officeDocument/2006/relationships/slideLayout" Target="../slideLayouts/slideLayout12.xml"/><Relationship Id="rId3" Type="http://schemas.openxmlformats.org/officeDocument/2006/relationships/image" Target="../media/image5.jpeg"/><Relationship Id="rId2" Type="http://schemas.openxmlformats.org/officeDocument/2006/relationships/tags" Target="../tags/tag26.xml"/><Relationship Id="rId1" Type="http://schemas.openxmlformats.org/officeDocument/2006/relationships/tags" Target="../tags/tag25.xml"/></Relationships>
</file>

<file path=ppt/slides/_rels/slide6.xml.rels><?xml version="1.0" encoding="UTF-8" standalone="yes"?>
<Relationships xmlns="http://schemas.openxmlformats.org/package/2006/relationships"><Relationship Id="rId9" Type="http://schemas.openxmlformats.org/officeDocument/2006/relationships/image" Target="../media/image6.jpeg"/><Relationship Id="rId8" Type="http://schemas.openxmlformats.org/officeDocument/2006/relationships/tags" Target="../tags/tag34.xml"/><Relationship Id="rId7" Type="http://schemas.openxmlformats.org/officeDocument/2006/relationships/tags" Target="../tags/tag33.xml"/><Relationship Id="rId6" Type="http://schemas.openxmlformats.org/officeDocument/2006/relationships/tags" Target="../tags/tag32.xml"/><Relationship Id="rId5" Type="http://schemas.openxmlformats.org/officeDocument/2006/relationships/tags" Target="../tags/tag31.xml"/><Relationship Id="rId4" Type="http://schemas.openxmlformats.org/officeDocument/2006/relationships/tags" Target="../tags/tag30.xml"/><Relationship Id="rId3" Type="http://schemas.openxmlformats.org/officeDocument/2006/relationships/tags" Target="../tags/tag29.xml"/><Relationship Id="rId2" Type="http://schemas.openxmlformats.org/officeDocument/2006/relationships/tags" Target="../tags/tag28.xml"/><Relationship Id="rId11" Type="http://schemas.openxmlformats.org/officeDocument/2006/relationships/slideLayout" Target="../slideLayouts/slideLayout14.xml"/><Relationship Id="rId10" Type="http://schemas.openxmlformats.org/officeDocument/2006/relationships/image" Target="../media/image7.jpeg"/><Relationship Id="rId1" Type="http://schemas.openxmlformats.org/officeDocument/2006/relationships/tags" Target="../tags/tag27.xml"/></Relationships>
</file>

<file path=ppt/slides/_rels/slide7.xml.rels><?xml version="1.0" encoding="UTF-8" standalone="yes"?>
<Relationships xmlns="http://schemas.openxmlformats.org/package/2006/relationships"><Relationship Id="rId9" Type="http://schemas.openxmlformats.org/officeDocument/2006/relationships/tags" Target="../tags/tag42.xml"/><Relationship Id="rId8" Type="http://schemas.openxmlformats.org/officeDocument/2006/relationships/tags" Target="../tags/tag41.xml"/><Relationship Id="rId7" Type="http://schemas.openxmlformats.org/officeDocument/2006/relationships/tags" Target="../tags/tag40.xml"/><Relationship Id="rId6" Type="http://schemas.openxmlformats.org/officeDocument/2006/relationships/tags" Target="../tags/tag39.xml"/><Relationship Id="rId5" Type="http://schemas.openxmlformats.org/officeDocument/2006/relationships/tags" Target="../tags/tag38.xml"/><Relationship Id="rId4" Type="http://schemas.openxmlformats.org/officeDocument/2006/relationships/tags" Target="../tags/tag37.xml"/><Relationship Id="rId3" Type="http://schemas.openxmlformats.org/officeDocument/2006/relationships/tags" Target="../tags/tag36.xml"/><Relationship Id="rId2" Type="http://schemas.openxmlformats.org/officeDocument/2006/relationships/tags" Target="../tags/tag35.xml"/><Relationship Id="rId11" Type="http://schemas.openxmlformats.org/officeDocument/2006/relationships/slideLayout" Target="../slideLayouts/slideLayout14.xml"/><Relationship Id="rId10" Type="http://schemas.openxmlformats.org/officeDocument/2006/relationships/tags" Target="../tags/tag43.xml"/><Relationship Id="rId1" Type="http://schemas.openxmlformats.org/officeDocument/2006/relationships/image" Target="../media/image8.jpeg"/></Relationships>
</file>

<file path=ppt/slides/_rels/slide8.xml.rels><?xml version="1.0" encoding="UTF-8" standalone="yes"?>
<Relationships xmlns="http://schemas.openxmlformats.org/package/2006/relationships"><Relationship Id="rId9" Type="http://schemas.openxmlformats.org/officeDocument/2006/relationships/tags" Target="../tags/tag51.xml"/><Relationship Id="rId8" Type="http://schemas.openxmlformats.org/officeDocument/2006/relationships/tags" Target="../tags/tag50.xml"/><Relationship Id="rId7" Type="http://schemas.openxmlformats.org/officeDocument/2006/relationships/tags" Target="../tags/tag49.xml"/><Relationship Id="rId6" Type="http://schemas.openxmlformats.org/officeDocument/2006/relationships/tags" Target="../tags/tag48.xml"/><Relationship Id="rId5" Type="http://schemas.openxmlformats.org/officeDocument/2006/relationships/tags" Target="../tags/tag47.xml"/><Relationship Id="rId4" Type="http://schemas.openxmlformats.org/officeDocument/2006/relationships/tags" Target="../tags/tag46.xml"/><Relationship Id="rId3" Type="http://schemas.openxmlformats.org/officeDocument/2006/relationships/tags" Target="../tags/tag45.xml"/><Relationship Id="rId2" Type="http://schemas.openxmlformats.org/officeDocument/2006/relationships/tags" Target="../tags/tag44.xml"/><Relationship Id="rId11" Type="http://schemas.openxmlformats.org/officeDocument/2006/relationships/slideLayout" Target="../slideLayouts/slideLayout14.xml"/><Relationship Id="rId10" Type="http://schemas.openxmlformats.org/officeDocument/2006/relationships/tags" Target="../tags/tag52.xml"/><Relationship Id="rId1" Type="http://schemas.openxmlformats.org/officeDocument/2006/relationships/image" Target="../media/image9.jpe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3.xml"/><Relationship Id="rId1" Type="http://schemas.openxmlformats.org/officeDocument/2006/relationships/image" Target="../media/image10.jpeg"/></Relationships>
</file>

<file path=ppt/slides/_rels/slide10.xml.rels><?xml version="1.0" encoding="UTF-8" standalone="yes"?>
<Relationships xmlns="http://schemas.openxmlformats.org/package/2006/relationships"><Relationship Id="rId9" Type="http://schemas.openxmlformats.org/officeDocument/2006/relationships/tags" Target="../tags/tag61.xml"/><Relationship Id="rId8" Type="http://schemas.openxmlformats.org/officeDocument/2006/relationships/tags" Target="../tags/tag60.xml"/><Relationship Id="rId7" Type="http://schemas.openxmlformats.org/officeDocument/2006/relationships/tags" Target="../tags/tag59.xml"/><Relationship Id="rId6" Type="http://schemas.openxmlformats.org/officeDocument/2006/relationships/tags" Target="../tags/tag58.xml"/><Relationship Id="rId5" Type="http://schemas.openxmlformats.org/officeDocument/2006/relationships/tags" Target="../tags/tag57.xml"/><Relationship Id="rId4" Type="http://schemas.openxmlformats.org/officeDocument/2006/relationships/tags" Target="../tags/tag56.xml"/><Relationship Id="rId3" Type="http://schemas.openxmlformats.org/officeDocument/2006/relationships/tags" Target="../tags/tag55.xml"/><Relationship Id="rId24" Type="http://schemas.openxmlformats.org/officeDocument/2006/relationships/notesSlide" Target="../notesSlides/notesSlide4.xml"/><Relationship Id="rId23" Type="http://schemas.openxmlformats.org/officeDocument/2006/relationships/slideLayout" Target="../slideLayouts/slideLayout1.xml"/><Relationship Id="rId22" Type="http://schemas.openxmlformats.org/officeDocument/2006/relationships/themeOverride" Target="../theme/themeOverride1.xml"/><Relationship Id="rId21" Type="http://schemas.openxmlformats.org/officeDocument/2006/relationships/image" Target="../media/image12.png"/><Relationship Id="rId20" Type="http://schemas.openxmlformats.org/officeDocument/2006/relationships/tags" Target="../tags/tag71.xml"/><Relationship Id="rId2" Type="http://schemas.openxmlformats.org/officeDocument/2006/relationships/tags" Target="../tags/tag54.xml"/><Relationship Id="rId19" Type="http://schemas.openxmlformats.org/officeDocument/2006/relationships/image" Target="../media/image11.jpeg"/><Relationship Id="rId18" Type="http://schemas.openxmlformats.org/officeDocument/2006/relationships/tags" Target="../tags/tag70.xml"/><Relationship Id="rId17" Type="http://schemas.openxmlformats.org/officeDocument/2006/relationships/tags" Target="../tags/tag69.xml"/><Relationship Id="rId16" Type="http://schemas.openxmlformats.org/officeDocument/2006/relationships/tags" Target="../tags/tag68.xml"/><Relationship Id="rId15" Type="http://schemas.openxmlformats.org/officeDocument/2006/relationships/tags" Target="../tags/tag67.xml"/><Relationship Id="rId14" Type="http://schemas.openxmlformats.org/officeDocument/2006/relationships/tags" Target="../tags/tag66.xml"/><Relationship Id="rId13" Type="http://schemas.openxmlformats.org/officeDocument/2006/relationships/tags" Target="../tags/tag65.xml"/><Relationship Id="rId12" Type="http://schemas.openxmlformats.org/officeDocument/2006/relationships/tags" Target="../tags/tag64.xml"/><Relationship Id="rId11" Type="http://schemas.openxmlformats.org/officeDocument/2006/relationships/tags" Target="../tags/tag63.xml"/><Relationship Id="rId10" Type="http://schemas.openxmlformats.org/officeDocument/2006/relationships/tags" Target="../tags/tag62.xml"/><Relationship Id="rId1" Type="http://schemas.openxmlformats.org/officeDocument/2006/relationships/tags" Target="../tags/tag53.xml"/></Relationships>
</file>

<file path=ppt/slides/_rels/slide11.xml.rels><?xml version="1.0" encoding="UTF-8" standalone="yes"?>
<Relationships xmlns="http://schemas.openxmlformats.org/package/2006/relationships"><Relationship Id="rId9" Type="http://schemas.openxmlformats.org/officeDocument/2006/relationships/tags" Target="../tags/tag80.xml"/><Relationship Id="rId8" Type="http://schemas.openxmlformats.org/officeDocument/2006/relationships/tags" Target="../tags/tag79.xml"/><Relationship Id="rId7" Type="http://schemas.openxmlformats.org/officeDocument/2006/relationships/tags" Target="../tags/tag78.xml"/><Relationship Id="rId6" Type="http://schemas.openxmlformats.org/officeDocument/2006/relationships/tags" Target="../tags/tag77.xml"/><Relationship Id="rId5" Type="http://schemas.openxmlformats.org/officeDocument/2006/relationships/tags" Target="../tags/tag76.xml"/><Relationship Id="rId4" Type="http://schemas.openxmlformats.org/officeDocument/2006/relationships/tags" Target="../tags/tag75.xml"/><Relationship Id="rId3" Type="http://schemas.openxmlformats.org/officeDocument/2006/relationships/tags" Target="../tags/tag74.xml"/><Relationship Id="rId2" Type="http://schemas.openxmlformats.org/officeDocument/2006/relationships/tags" Target="../tags/tag73.xml"/><Relationship Id="rId17" Type="http://schemas.openxmlformats.org/officeDocument/2006/relationships/notesSlide" Target="../notesSlides/notesSlide5.xml"/><Relationship Id="rId16" Type="http://schemas.openxmlformats.org/officeDocument/2006/relationships/slideLayout" Target="../slideLayouts/slideLayout1.xml"/><Relationship Id="rId15" Type="http://schemas.openxmlformats.org/officeDocument/2006/relationships/tags" Target="../tags/tag86.xml"/><Relationship Id="rId14" Type="http://schemas.openxmlformats.org/officeDocument/2006/relationships/tags" Target="../tags/tag85.xml"/><Relationship Id="rId13" Type="http://schemas.openxmlformats.org/officeDocument/2006/relationships/tags" Target="../tags/tag84.xml"/><Relationship Id="rId12" Type="http://schemas.openxmlformats.org/officeDocument/2006/relationships/tags" Target="../tags/tag83.xml"/><Relationship Id="rId11" Type="http://schemas.openxmlformats.org/officeDocument/2006/relationships/tags" Target="../tags/tag82.xml"/><Relationship Id="rId10" Type="http://schemas.openxmlformats.org/officeDocument/2006/relationships/tags" Target="../tags/tag81.xml"/><Relationship Id="rId1" Type="http://schemas.openxmlformats.org/officeDocument/2006/relationships/tags" Target="../tags/tag72.xml"/></Relationships>
</file>

<file path=ppt/slides/_rels/slide12.xml.rels><?xml version="1.0" encoding="UTF-8" standalone="yes"?>
<Relationships xmlns="http://schemas.openxmlformats.org/package/2006/relationships"><Relationship Id="rId9" Type="http://schemas.openxmlformats.org/officeDocument/2006/relationships/tags" Target="../tags/tag94.xml"/><Relationship Id="rId8" Type="http://schemas.openxmlformats.org/officeDocument/2006/relationships/tags" Target="../tags/tag93.xml"/><Relationship Id="rId7" Type="http://schemas.openxmlformats.org/officeDocument/2006/relationships/tags" Target="../tags/tag92.xml"/><Relationship Id="rId6" Type="http://schemas.openxmlformats.org/officeDocument/2006/relationships/tags" Target="../tags/tag91.xml"/><Relationship Id="rId5" Type="http://schemas.openxmlformats.org/officeDocument/2006/relationships/tags" Target="../tags/tag90.xml"/><Relationship Id="rId4" Type="http://schemas.openxmlformats.org/officeDocument/2006/relationships/tags" Target="../tags/tag89.xml"/><Relationship Id="rId3" Type="http://schemas.openxmlformats.org/officeDocument/2006/relationships/tags" Target="../tags/tag88.xml"/><Relationship Id="rId23" Type="http://schemas.openxmlformats.org/officeDocument/2006/relationships/notesSlide" Target="../notesSlides/notesSlide6.xml"/><Relationship Id="rId22" Type="http://schemas.openxmlformats.org/officeDocument/2006/relationships/slideLayout" Target="../slideLayouts/slideLayout1.xml"/><Relationship Id="rId21" Type="http://schemas.openxmlformats.org/officeDocument/2006/relationships/tags" Target="../tags/tag105.xml"/><Relationship Id="rId20" Type="http://schemas.openxmlformats.org/officeDocument/2006/relationships/image" Target="../media/image14.jpeg"/><Relationship Id="rId2" Type="http://schemas.openxmlformats.org/officeDocument/2006/relationships/tags" Target="../tags/tag87.xml"/><Relationship Id="rId19" Type="http://schemas.openxmlformats.org/officeDocument/2006/relationships/tags" Target="../tags/tag104.xml"/><Relationship Id="rId18" Type="http://schemas.openxmlformats.org/officeDocument/2006/relationships/tags" Target="../tags/tag103.xml"/><Relationship Id="rId17" Type="http://schemas.openxmlformats.org/officeDocument/2006/relationships/tags" Target="../tags/tag102.xml"/><Relationship Id="rId16" Type="http://schemas.openxmlformats.org/officeDocument/2006/relationships/tags" Target="../tags/tag101.xml"/><Relationship Id="rId15" Type="http://schemas.openxmlformats.org/officeDocument/2006/relationships/tags" Target="../tags/tag100.xml"/><Relationship Id="rId14" Type="http://schemas.openxmlformats.org/officeDocument/2006/relationships/tags" Target="../tags/tag99.xml"/><Relationship Id="rId13" Type="http://schemas.openxmlformats.org/officeDocument/2006/relationships/tags" Target="../tags/tag98.xml"/><Relationship Id="rId12" Type="http://schemas.openxmlformats.org/officeDocument/2006/relationships/tags" Target="../tags/tag97.xml"/><Relationship Id="rId11" Type="http://schemas.openxmlformats.org/officeDocument/2006/relationships/tags" Target="../tags/tag96.xml"/><Relationship Id="rId10" Type="http://schemas.openxmlformats.org/officeDocument/2006/relationships/tags" Target="../tags/tag95.xml"/><Relationship Id="rId1"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image" Target="../media/image15.jpeg"/><Relationship Id="rId1" Type="http://schemas.openxmlformats.org/officeDocument/2006/relationships/tags" Target="../tags/tag106.xml"/></Relationships>
</file>

<file path=ppt/slides/_rels/slide14.xml.rels><?xml version="1.0" encoding="UTF-8" standalone="yes"?>
<Relationships xmlns="http://schemas.openxmlformats.org/package/2006/relationships"><Relationship Id="rId9" Type="http://schemas.openxmlformats.org/officeDocument/2006/relationships/tags" Target="../tags/tag114.xml"/><Relationship Id="rId8" Type="http://schemas.openxmlformats.org/officeDocument/2006/relationships/tags" Target="../tags/tag113.xml"/><Relationship Id="rId7" Type="http://schemas.openxmlformats.org/officeDocument/2006/relationships/tags" Target="../tags/tag112.xml"/><Relationship Id="rId6" Type="http://schemas.openxmlformats.org/officeDocument/2006/relationships/tags" Target="../tags/tag111.xml"/><Relationship Id="rId5" Type="http://schemas.openxmlformats.org/officeDocument/2006/relationships/tags" Target="../tags/tag110.xml"/><Relationship Id="rId4" Type="http://schemas.openxmlformats.org/officeDocument/2006/relationships/tags" Target="../tags/tag109.xml"/><Relationship Id="rId3" Type="http://schemas.openxmlformats.org/officeDocument/2006/relationships/tags" Target="../tags/tag108.xml"/><Relationship Id="rId2" Type="http://schemas.openxmlformats.org/officeDocument/2006/relationships/tags" Target="../tags/tag107.xml"/><Relationship Id="rId11" Type="http://schemas.openxmlformats.org/officeDocument/2006/relationships/notesSlide" Target="../notesSlides/notesSlide7.xml"/><Relationship Id="rId10" Type="http://schemas.openxmlformats.org/officeDocument/2006/relationships/slideLayout" Target="../slideLayouts/slideLayout1.xml"/><Relationship Id="rId1" Type="http://schemas.openxmlformats.org/officeDocument/2006/relationships/image" Target="../media/image16.jpe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17.xml"/><Relationship Id="rId1" Type="http://schemas.openxmlformats.org/officeDocument/2006/relationships/image" Target="../media/image3.jpeg"/></Relationships>
</file>

<file path=ppt/slides/_rels/slide16.xml.rels><?xml version="1.0" encoding="UTF-8" standalone="yes"?>
<Relationships xmlns="http://schemas.openxmlformats.org/package/2006/relationships"><Relationship Id="rId9" Type="http://schemas.openxmlformats.org/officeDocument/2006/relationships/tags" Target="../tags/tag121.xml"/><Relationship Id="rId8" Type="http://schemas.openxmlformats.org/officeDocument/2006/relationships/tags" Target="../tags/tag120.xml"/><Relationship Id="rId7" Type="http://schemas.openxmlformats.org/officeDocument/2006/relationships/tags" Target="../tags/tag119.xml"/><Relationship Id="rId6" Type="http://schemas.openxmlformats.org/officeDocument/2006/relationships/tags" Target="../tags/tag118.xml"/><Relationship Id="rId5" Type="http://schemas.openxmlformats.org/officeDocument/2006/relationships/tags" Target="../tags/tag117.xml"/><Relationship Id="rId4" Type="http://schemas.openxmlformats.org/officeDocument/2006/relationships/tags" Target="../tags/tag116.xml"/><Relationship Id="rId3" Type="http://schemas.openxmlformats.org/officeDocument/2006/relationships/tags" Target="../tags/tag115.xml"/><Relationship Id="rId2" Type="http://schemas.openxmlformats.org/officeDocument/2006/relationships/image" Target="../media/image17.jpeg"/><Relationship Id="rId17" Type="http://schemas.openxmlformats.org/officeDocument/2006/relationships/notesSlide" Target="../notesSlides/notesSlide8.xml"/><Relationship Id="rId16" Type="http://schemas.openxmlformats.org/officeDocument/2006/relationships/slideLayout" Target="../slideLayouts/slideLayout13.xml"/><Relationship Id="rId15" Type="http://schemas.openxmlformats.org/officeDocument/2006/relationships/tags" Target="../tags/tag126.xml"/><Relationship Id="rId14" Type="http://schemas.openxmlformats.org/officeDocument/2006/relationships/tags" Target="../tags/tag125.xml"/><Relationship Id="rId13" Type="http://schemas.openxmlformats.org/officeDocument/2006/relationships/image" Target="../media/image18.jpeg"/><Relationship Id="rId12" Type="http://schemas.openxmlformats.org/officeDocument/2006/relationships/tags" Target="../tags/tag124.xml"/><Relationship Id="rId11" Type="http://schemas.openxmlformats.org/officeDocument/2006/relationships/tags" Target="../tags/tag123.xml"/><Relationship Id="rId10" Type="http://schemas.openxmlformats.org/officeDocument/2006/relationships/tags" Target="../tags/tag122.xml"/><Relationship Id="rId1" Type="http://schemas.openxmlformats.org/officeDocument/2006/relationships/image" Target="../media/image4.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image" Target="../media/image19.jpeg"/><Relationship Id="rId1" Type="http://schemas.openxmlformats.org/officeDocument/2006/relationships/tags" Target="../tags/tag127.xml"/></Relationships>
</file>

<file path=ppt/slides/_rels/slide18.xml.rels><?xml version="1.0" encoding="UTF-8" standalone="yes"?>
<Relationships xmlns="http://schemas.openxmlformats.org/package/2006/relationships"><Relationship Id="rId9" Type="http://schemas.openxmlformats.org/officeDocument/2006/relationships/tags" Target="../tags/tag134.xml"/><Relationship Id="rId8" Type="http://schemas.openxmlformats.org/officeDocument/2006/relationships/tags" Target="../tags/tag133.xml"/><Relationship Id="rId7" Type="http://schemas.openxmlformats.org/officeDocument/2006/relationships/tags" Target="../tags/tag132.xml"/><Relationship Id="rId6" Type="http://schemas.openxmlformats.org/officeDocument/2006/relationships/tags" Target="../tags/tag131.xml"/><Relationship Id="rId5" Type="http://schemas.openxmlformats.org/officeDocument/2006/relationships/tags" Target="../tags/tag130.xml"/><Relationship Id="rId4" Type="http://schemas.openxmlformats.org/officeDocument/2006/relationships/tags" Target="../tags/tag129.xml"/><Relationship Id="rId38" Type="http://schemas.openxmlformats.org/officeDocument/2006/relationships/notesSlide" Target="../notesSlides/notesSlide9.xml"/><Relationship Id="rId37" Type="http://schemas.openxmlformats.org/officeDocument/2006/relationships/slideLayout" Target="../slideLayouts/slideLayout17.xml"/><Relationship Id="rId36" Type="http://schemas.openxmlformats.org/officeDocument/2006/relationships/tags" Target="../tags/tag159.xml"/><Relationship Id="rId35" Type="http://schemas.openxmlformats.org/officeDocument/2006/relationships/tags" Target="../tags/tag158.xml"/><Relationship Id="rId34" Type="http://schemas.openxmlformats.org/officeDocument/2006/relationships/tags" Target="../tags/tag157.xml"/><Relationship Id="rId33" Type="http://schemas.openxmlformats.org/officeDocument/2006/relationships/tags" Target="../tags/tag156.xml"/><Relationship Id="rId32" Type="http://schemas.openxmlformats.org/officeDocument/2006/relationships/tags" Target="../tags/tag155.xml"/><Relationship Id="rId31" Type="http://schemas.openxmlformats.org/officeDocument/2006/relationships/tags" Target="../tags/tag154.xml"/><Relationship Id="rId30" Type="http://schemas.openxmlformats.org/officeDocument/2006/relationships/tags" Target="../tags/tag153.xml"/><Relationship Id="rId3" Type="http://schemas.openxmlformats.org/officeDocument/2006/relationships/image" Target="../media/image21.jpeg"/><Relationship Id="rId29" Type="http://schemas.openxmlformats.org/officeDocument/2006/relationships/tags" Target="../tags/tag152.xml"/><Relationship Id="rId28" Type="http://schemas.openxmlformats.org/officeDocument/2006/relationships/tags" Target="../tags/tag151.xml"/><Relationship Id="rId27" Type="http://schemas.openxmlformats.org/officeDocument/2006/relationships/tags" Target="../tags/tag150.xml"/><Relationship Id="rId26" Type="http://schemas.openxmlformats.org/officeDocument/2006/relationships/tags" Target="../tags/tag149.xml"/><Relationship Id="rId25" Type="http://schemas.openxmlformats.org/officeDocument/2006/relationships/tags" Target="../tags/tag148.xml"/><Relationship Id="rId24" Type="http://schemas.openxmlformats.org/officeDocument/2006/relationships/tags" Target="../tags/tag147.xml"/><Relationship Id="rId23" Type="http://schemas.openxmlformats.org/officeDocument/2006/relationships/tags" Target="../tags/tag146.xml"/><Relationship Id="rId22" Type="http://schemas.openxmlformats.org/officeDocument/2006/relationships/tags" Target="../tags/tag145.xml"/><Relationship Id="rId21" Type="http://schemas.openxmlformats.org/officeDocument/2006/relationships/tags" Target="../tags/tag144.xml"/><Relationship Id="rId20" Type="http://schemas.openxmlformats.org/officeDocument/2006/relationships/tags" Target="../tags/tag143.xml"/><Relationship Id="rId2" Type="http://schemas.openxmlformats.org/officeDocument/2006/relationships/image" Target="../media/image20.jpeg"/><Relationship Id="rId19" Type="http://schemas.openxmlformats.org/officeDocument/2006/relationships/tags" Target="../tags/tag142.xml"/><Relationship Id="rId18" Type="http://schemas.openxmlformats.org/officeDocument/2006/relationships/image" Target="../media/image23.png"/><Relationship Id="rId17" Type="http://schemas.openxmlformats.org/officeDocument/2006/relationships/tags" Target="../tags/tag141.xml"/><Relationship Id="rId16" Type="http://schemas.openxmlformats.org/officeDocument/2006/relationships/image" Target="../media/image22.png"/><Relationship Id="rId15" Type="http://schemas.openxmlformats.org/officeDocument/2006/relationships/tags" Target="../tags/tag140.xml"/><Relationship Id="rId14" Type="http://schemas.openxmlformats.org/officeDocument/2006/relationships/tags" Target="../tags/tag139.xml"/><Relationship Id="rId13" Type="http://schemas.openxmlformats.org/officeDocument/2006/relationships/tags" Target="../tags/tag138.xml"/><Relationship Id="rId12" Type="http://schemas.openxmlformats.org/officeDocument/2006/relationships/tags" Target="../tags/tag137.xml"/><Relationship Id="rId11" Type="http://schemas.openxmlformats.org/officeDocument/2006/relationships/tags" Target="../tags/tag136.xml"/><Relationship Id="rId10" Type="http://schemas.openxmlformats.org/officeDocument/2006/relationships/tags" Target="../tags/tag135.xml"/><Relationship Id="rId1" Type="http://schemas.openxmlformats.org/officeDocument/2006/relationships/tags" Target="../tags/tag12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17.xml"/><Relationship Id="rId1" Type="http://schemas.openxmlformats.org/officeDocument/2006/relationships/image" Target="../media/image24.jpeg"/></Relationships>
</file>

<file path=ppt/slides/_rels/slide20.xml.rels><?xml version="1.0" encoding="UTF-8" standalone="yes"?>
<Relationships xmlns="http://schemas.openxmlformats.org/package/2006/relationships"><Relationship Id="rId9" Type="http://schemas.openxmlformats.org/officeDocument/2006/relationships/tags" Target="../tags/tag168.xml"/><Relationship Id="rId8" Type="http://schemas.openxmlformats.org/officeDocument/2006/relationships/tags" Target="../tags/tag167.xml"/><Relationship Id="rId7" Type="http://schemas.openxmlformats.org/officeDocument/2006/relationships/tags" Target="../tags/tag166.xml"/><Relationship Id="rId6" Type="http://schemas.openxmlformats.org/officeDocument/2006/relationships/tags" Target="../tags/tag165.xml"/><Relationship Id="rId5" Type="http://schemas.openxmlformats.org/officeDocument/2006/relationships/tags" Target="../tags/tag164.xml"/><Relationship Id="rId4" Type="http://schemas.openxmlformats.org/officeDocument/2006/relationships/tags" Target="../tags/tag163.xml"/><Relationship Id="rId3" Type="http://schemas.openxmlformats.org/officeDocument/2006/relationships/tags" Target="../tags/tag162.xml"/><Relationship Id="rId2" Type="http://schemas.openxmlformats.org/officeDocument/2006/relationships/tags" Target="../tags/tag161.xml"/><Relationship Id="rId17" Type="http://schemas.openxmlformats.org/officeDocument/2006/relationships/slideLayout" Target="../slideLayouts/slideLayout17.xml"/><Relationship Id="rId16" Type="http://schemas.openxmlformats.org/officeDocument/2006/relationships/tags" Target="../tags/tag175.xml"/><Relationship Id="rId15" Type="http://schemas.openxmlformats.org/officeDocument/2006/relationships/tags" Target="../tags/tag174.xml"/><Relationship Id="rId14" Type="http://schemas.openxmlformats.org/officeDocument/2006/relationships/tags" Target="../tags/tag173.xml"/><Relationship Id="rId13" Type="http://schemas.openxmlformats.org/officeDocument/2006/relationships/tags" Target="../tags/tag172.xml"/><Relationship Id="rId12" Type="http://schemas.openxmlformats.org/officeDocument/2006/relationships/tags" Target="../tags/tag171.xml"/><Relationship Id="rId11" Type="http://schemas.openxmlformats.org/officeDocument/2006/relationships/tags" Target="../tags/tag170.xml"/><Relationship Id="rId10" Type="http://schemas.openxmlformats.org/officeDocument/2006/relationships/tags" Target="../tags/tag169.xml"/><Relationship Id="rId1" Type="http://schemas.openxmlformats.org/officeDocument/2006/relationships/tags" Target="../tags/tag16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17.xml"/><Relationship Id="rId1" Type="http://schemas.openxmlformats.org/officeDocument/2006/relationships/image" Target="../media/image2.jpeg"/></Relationships>
</file>

<file path=ppt/slides/_rels/slide22.xml.rels><?xml version="1.0" encoding="UTF-8" standalone="yes"?>
<Relationships xmlns="http://schemas.openxmlformats.org/package/2006/relationships"><Relationship Id="rId9" Type="http://schemas.openxmlformats.org/officeDocument/2006/relationships/tags" Target="../tags/tag184.xml"/><Relationship Id="rId8" Type="http://schemas.openxmlformats.org/officeDocument/2006/relationships/tags" Target="../tags/tag183.xml"/><Relationship Id="rId7" Type="http://schemas.openxmlformats.org/officeDocument/2006/relationships/tags" Target="../tags/tag182.xml"/><Relationship Id="rId6" Type="http://schemas.openxmlformats.org/officeDocument/2006/relationships/tags" Target="../tags/tag181.xml"/><Relationship Id="rId5" Type="http://schemas.openxmlformats.org/officeDocument/2006/relationships/tags" Target="../tags/tag180.xml"/><Relationship Id="rId4" Type="http://schemas.openxmlformats.org/officeDocument/2006/relationships/tags" Target="../tags/tag179.xml"/><Relationship Id="rId3" Type="http://schemas.openxmlformats.org/officeDocument/2006/relationships/tags" Target="../tags/tag178.xml"/><Relationship Id="rId24" Type="http://schemas.openxmlformats.org/officeDocument/2006/relationships/slideLayout" Target="../slideLayouts/slideLayout17.xml"/><Relationship Id="rId23" Type="http://schemas.openxmlformats.org/officeDocument/2006/relationships/tags" Target="../tags/tag197.xml"/><Relationship Id="rId22" Type="http://schemas.openxmlformats.org/officeDocument/2006/relationships/image" Target="../media/image25.jpeg"/><Relationship Id="rId21" Type="http://schemas.openxmlformats.org/officeDocument/2006/relationships/tags" Target="../tags/tag196.xml"/><Relationship Id="rId20" Type="http://schemas.openxmlformats.org/officeDocument/2006/relationships/tags" Target="../tags/tag195.xml"/><Relationship Id="rId2" Type="http://schemas.openxmlformats.org/officeDocument/2006/relationships/tags" Target="../tags/tag177.xml"/><Relationship Id="rId19" Type="http://schemas.openxmlformats.org/officeDocument/2006/relationships/tags" Target="../tags/tag194.xml"/><Relationship Id="rId18" Type="http://schemas.openxmlformats.org/officeDocument/2006/relationships/tags" Target="../tags/tag193.xml"/><Relationship Id="rId17" Type="http://schemas.openxmlformats.org/officeDocument/2006/relationships/tags" Target="../tags/tag192.xml"/><Relationship Id="rId16" Type="http://schemas.openxmlformats.org/officeDocument/2006/relationships/tags" Target="../tags/tag191.xml"/><Relationship Id="rId15" Type="http://schemas.openxmlformats.org/officeDocument/2006/relationships/tags" Target="../tags/tag190.xml"/><Relationship Id="rId14" Type="http://schemas.openxmlformats.org/officeDocument/2006/relationships/tags" Target="../tags/tag189.xml"/><Relationship Id="rId13" Type="http://schemas.openxmlformats.org/officeDocument/2006/relationships/tags" Target="../tags/tag188.xml"/><Relationship Id="rId12" Type="http://schemas.openxmlformats.org/officeDocument/2006/relationships/tags" Target="../tags/tag187.xml"/><Relationship Id="rId11" Type="http://schemas.openxmlformats.org/officeDocument/2006/relationships/tags" Target="../tags/tag186.xml"/><Relationship Id="rId10" Type="http://schemas.openxmlformats.org/officeDocument/2006/relationships/tags" Target="../tags/tag185.xml"/><Relationship Id="rId1" Type="http://schemas.openxmlformats.org/officeDocument/2006/relationships/tags" Target="../tags/tag176.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tags" Target="../tags/tag198.xml"/><Relationship Id="rId1" Type="http://schemas.openxmlformats.org/officeDocument/2006/relationships/image" Target="../media/image26.jpeg"/></Relationships>
</file>

<file path=ppt/slides/_rels/slide24.xml.rels><?xml version="1.0" encoding="UTF-8" standalone="yes"?>
<Relationships xmlns="http://schemas.openxmlformats.org/package/2006/relationships"><Relationship Id="rId9" Type="http://schemas.openxmlformats.org/officeDocument/2006/relationships/tags" Target="../tags/tag206.xml"/><Relationship Id="rId8" Type="http://schemas.openxmlformats.org/officeDocument/2006/relationships/tags" Target="../tags/tag205.xml"/><Relationship Id="rId7" Type="http://schemas.openxmlformats.org/officeDocument/2006/relationships/tags" Target="../tags/tag204.xml"/><Relationship Id="rId6" Type="http://schemas.openxmlformats.org/officeDocument/2006/relationships/tags" Target="../tags/tag203.xml"/><Relationship Id="rId5" Type="http://schemas.openxmlformats.org/officeDocument/2006/relationships/tags" Target="../tags/tag202.xml"/><Relationship Id="rId4" Type="http://schemas.openxmlformats.org/officeDocument/2006/relationships/tags" Target="../tags/tag201.xml"/><Relationship Id="rId30" Type="http://schemas.openxmlformats.org/officeDocument/2006/relationships/notesSlide" Target="../notesSlides/notesSlide10.xml"/><Relationship Id="rId3" Type="http://schemas.openxmlformats.org/officeDocument/2006/relationships/tags" Target="../tags/tag200.xml"/><Relationship Id="rId29" Type="http://schemas.openxmlformats.org/officeDocument/2006/relationships/slideLayout" Target="../slideLayouts/slideLayout18.xml"/><Relationship Id="rId28" Type="http://schemas.openxmlformats.org/officeDocument/2006/relationships/tags" Target="../tags/tag225.xml"/><Relationship Id="rId27" Type="http://schemas.openxmlformats.org/officeDocument/2006/relationships/tags" Target="../tags/tag224.xml"/><Relationship Id="rId26" Type="http://schemas.openxmlformats.org/officeDocument/2006/relationships/tags" Target="../tags/tag223.xml"/><Relationship Id="rId25" Type="http://schemas.openxmlformats.org/officeDocument/2006/relationships/tags" Target="../tags/tag222.xml"/><Relationship Id="rId24" Type="http://schemas.openxmlformats.org/officeDocument/2006/relationships/tags" Target="../tags/tag221.xml"/><Relationship Id="rId23" Type="http://schemas.openxmlformats.org/officeDocument/2006/relationships/tags" Target="../tags/tag220.xml"/><Relationship Id="rId22" Type="http://schemas.openxmlformats.org/officeDocument/2006/relationships/tags" Target="../tags/tag219.xml"/><Relationship Id="rId21" Type="http://schemas.openxmlformats.org/officeDocument/2006/relationships/tags" Target="../tags/tag218.xml"/><Relationship Id="rId20" Type="http://schemas.openxmlformats.org/officeDocument/2006/relationships/tags" Target="../tags/tag217.xml"/><Relationship Id="rId2" Type="http://schemas.openxmlformats.org/officeDocument/2006/relationships/tags" Target="../tags/tag199.xml"/><Relationship Id="rId19" Type="http://schemas.openxmlformats.org/officeDocument/2006/relationships/tags" Target="../tags/tag216.xml"/><Relationship Id="rId18" Type="http://schemas.openxmlformats.org/officeDocument/2006/relationships/tags" Target="../tags/tag215.xml"/><Relationship Id="rId17" Type="http://schemas.openxmlformats.org/officeDocument/2006/relationships/tags" Target="../tags/tag214.xml"/><Relationship Id="rId16" Type="http://schemas.openxmlformats.org/officeDocument/2006/relationships/tags" Target="../tags/tag213.xml"/><Relationship Id="rId15" Type="http://schemas.openxmlformats.org/officeDocument/2006/relationships/tags" Target="../tags/tag212.xml"/><Relationship Id="rId14" Type="http://schemas.openxmlformats.org/officeDocument/2006/relationships/tags" Target="../tags/tag211.xml"/><Relationship Id="rId13" Type="http://schemas.openxmlformats.org/officeDocument/2006/relationships/tags" Target="../tags/tag210.xml"/><Relationship Id="rId12" Type="http://schemas.openxmlformats.org/officeDocument/2006/relationships/tags" Target="../tags/tag209.xml"/><Relationship Id="rId11" Type="http://schemas.openxmlformats.org/officeDocument/2006/relationships/tags" Target="../tags/tag208.xml"/><Relationship Id="rId10" Type="http://schemas.openxmlformats.org/officeDocument/2006/relationships/tags" Target="../tags/tag207.xml"/><Relationship Id="rId1" Type="http://schemas.openxmlformats.org/officeDocument/2006/relationships/image" Target="../media/image27.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矩形 2"/>
          <p:cNvSpPr/>
          <p:nvPr/>
        </p:nvSpPr>
        <p:spPr>
          <a:xfrm>
            <a:off x="20320" y="6127750"/>
            <a:ext cx="10690860" cy="3101975"/>
          </a:xfrm>
          <a:prstGeom prst="rect">
            <a:avLst/>
          </a:prstGeom>
          <a:solidFill>
            <a:schemeClr val="bg1">
              <a:alpha val="36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pic>
        <p:nvPicPr>
          <p:cNvPr id="4" name="图片 3" descr="26ca8e2453a6590934fd28d2443a7de"/>
          <p:cNvPicPr>
            <a:picLocks noChangeAspect="1"/>
          </p:cNvPicPr>
          <p:nvPr/>
        </p:nvPicPr>
        <p:blipFill>
          <a:blip r:embed="rId1">
            <a:alphaModFix amt="80000"/>
          </a:blip>
          <a:stretch>
            <a:fillRect/>
          </a:stretch>
        </p:blipFill>
        <p:spPr>
          <a:xfrm>
            <a:off x="1270" y="6346190"/>
            <a:ext cx="10690860" cy="8772525"/>
          </a:xfrm>
          <a:prstGeom prst="rect">
            <a:avLst/>
          </a:prstGeom>
        </p:spPr>
      </p:pic>
      <p:grpSp>
        <p:nvGrpSpPr>
          <p:cNvPr id="12" name="组合 11"/>
          <p:cNvGrpSpPr/>
          <p:nvPr/>
        </p:nvGrpSpPr>
        <p:grpSpPr>
          <a:xfrm>
            <a:off x="-3266" y="1992598"/>
            <a:ext cx="10695079" cy="2537521"/>
            <a:chOff x="-3266" y="2395554"/>
            <a:chExt cx="10695079" cy="1561584"/>
          </a:xfrm>
          <a:solidFill>
            <a:schemeClr val="accent1">
              <a:lumMod val="20000"/>
              <a:lumOff val="80000"/>
            </a:schemeClr>
          </a:solidFill>
        </p:grpSpPr>
        <p:sp>
          <p:nvSpPr>
            <p:cNvPr id="8" name="矩形 7"/>
            <p:cNvSpPr/>
            <p:nvPr/>
          </p:nvSpPr>
          <p:spPr>
            <a:xfrm>
              <a:off x="-3266" y="2395554"/>
              <a:ext cx="10695079" cy="1561584"/>
            </a:xfrm>
            <a:prstGeom prst="rect">
              <a:avLst/>
            </a:prstGeom>
            <a:grpFill/>
            <a:ln>
              <a:noFill/>
            </a:ln>
            <a:effectLst>
              <a:outerShdw blurRad="50800" dist="38100" dir="5400000" algn="t"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95"/>
            </a:p>
          </p:txBody>
        </p:sp>
        <p:sp>
          <p:nvSpPr>
            <p:cNvPr id="10" name="文本框 9"/>
            <p:cNvSpPr txBox="1"/>
            <p:nvPr>
              <p:custDataLst>
                <p:tags r:id="rId2"/>
              </p:custDataLst>
            </p:nvPr>
          </p:nvSpPr>
          <p:spPr>
            <a:xfrm>
              <a:off x="1005749" y="2599149"/>
              <a:ext cx="8475345" cy="738960"/>
            </a:xfrm>
            <a:prstGeom prst="rect">
              <a:avLst/>
            </a:prstGeom>
            <a:grpFill/>
          </p:spPr>
          <p:txBody>
            <a:bodyPr wrap="square" rtlCol="0">
              <a:noAutofit/>
            </a:bodyPr>
            <a:lstStyle/>
            <a:p>
              <a:pPr indent="0" algn="ctr" fontAlgn="auto">
                <a:lnSpc>
                  <a:spcPts val="4000"/>
                </a:lnSpc>
              </a:pPr>
              <a:r>
                <a:rPr sz="3000" b="1" dirty="0">
                  <a:solidFill>
                    <a:schemeClr val="tx1">
                      <a:lumMod val="75000"/>
                      <a:lumOff val="25000"/>
                    </a:schemeClr>
                  </a:solidFill>
                  <a:latin typeface="微软雅黑" panose="020B0503020204020204" charset="-122"/>
                  <a:ea typeface="微软雅黑" panose="020B0503020204020204" charset="-122"/>
                  <a:cs typeface="微软雅黑" panose="020B0503020204020204" charset="-122"/>
                </a:rPr>
                <a:t>彭阳县国土空间生态修复规划</a:t>
              </a:r>
              <a:endParaRPr sz="3000" b="1" dirty="0">
                <a:solidFill>
                  <a:schemeClr val="tx1">
                    <a:lumMod val="75000"/>
                    <a:lumOff val="25000"/>
                  </a:schemeClr>
                </a:solidFill>
                <a:latin typeface="微软雅黑" panose="020B0503020204020204" charset="-122"/>
                <a:ea typeface="微软雅黑" panose="020B0503020204020204" charset="-122"/>
                <a:cs typeface="微软雅黑" panose="020B0503020204020204" charset="-122"/>
              </a:endParaRPr>
            </a:p>
            <a:p>
              <a:pPr indent="0" algn="ctr" fontAlgn="auto">
                <a:lnSpc>
                  <a:spcPts val="4000"/>
                </a:lnSpc>
              </a:pPr>
              <a:r>
                <a:rPr sz="3000" b="1" dirty="0">
                  <a:solidFill>
                    <a:schemeClr val="tx1">
                      <a:lumMod val="75000"/>
                      <a:lumOff val="25000"/>
                    </a:schemeClr>
                  </a:solidFill>
                  <a:latin typeface="微软雅黑" panose="020B0503020204020204" charset="-122"/>
                  <a:ea typeface="微软雅黑" panose="020B0503020204020204" charset="-122"/>
                  <a:cs typeface="微软雅黑" panose="020B0503020204020204" charset="-122"/>
                </a:rPr>
                <a:t>（2021-2035年）</a:t>
              </a:r>
              <a:endParaRPr sz="3000" b="1" dirty="0">
                <a:solidFill>
                  <a:schemeClr val="tx1">
                    <a:lumMod val="75000"/>
                    <a:lumOff val="25000"/>
                  </a:schemeClr>
                </a:solidFill>
                <a:latin typeface="微软雅黑" panose="020B0503020204020204" charset="-122"/>
                <a:ea typeface="微软雅黑" panose="020B0503020204020204" charset="-122"/>
                <a:cs typeface="微软雅黑" panose="020B0503020204020204" charset="-122"/>
              </a:endParaRPr>
            </a:p>
          </p:txBody>
        </p:sp>
        <p:sp>
          <p:nvSpPr>
            <p:cNvPr id="11" name="文本框 10"/>
            <p:cNvSpPr txBox="1"/>
            <p:nvPr>
              <p:custDataLst>
                <p:tags r:id="rId3"/>
              </p:custDataLst>
            </p:nvPr>
          </p:nvSpPr>
          <p:spPr>
            <a:xfrm>
              <a:off x="1005447" y="3466683"/>
              <a:ext cx="8105148" cy="264556"/>
            </a:xfrm>
            <a:prstGeom prst="rect">
              <a:avLst/>
            </a:prstGeom>
            <a:grpFill/>
          </p:spPr>
          <p:txBody>
            <a:bodyPr wrap="square" rtlCol="0">
              <a:spAutoFit/>
            </a:bodyPr>
            <a:lstStyle/>
            <a:p>
              <a:pPr algn="ctr"/>
              <a:endParaRPr lang="en-US" sz="2200" b="1" dirty="0">
                <a:solidFill>
                  <a:schemeClr val="tx1">
                    <a:lumMod val="75000"/>
                    <a:lumOff val="25000"/>
                  </a:schemeClr>
                </a:solidFill>
                <a:latin typeface="黑体" panose="02010609060101010101" charset="-122"/>
                <a:ea typeface="黑体" panose="02010609060101010101" charset="-122"/>
              </a:endParaRPr>
            </a:p>
          </p:txBody>
        </p:sp>
      </p:grpSp>
      <p:sp>
        <p:nvSpPr>
          <p:cNvPr id="13" name="文本框 5"/>
          <p:cNvSpPr txBox="1"/>
          <p:nvPr>
            <p:custDataLst>
              <p:tags r:id="rId4"/>
            </p:custDataLst>
          </p:nvPr>
        </p:nvSpPr>
        <p:spPr>
          <a:xfrm>
            <a:off x="1156286" y="13019547"/>
            <a:ext cx="8173547" cy="1014730"/>
          </a:xfrm>
          <a:prstGeom prst="rect">
            <a:avLst/>
          </a:prstGeom>
          <a:noFill/>
        </p:spPr>
        <p:txBody>
          <a:bodyPr wrap="square" rtlCol="0">
            <a:spAutoFit/>
          </a:bodyPr>
          <a:lstStyle/>
          <a:p>
            <a:pPr algn="ctr">
              <a:lnSpc>
                <a:spcPct val="150000"/>
              </a:lnSpc>
            </a:pPr>
            <a:r>
              <a:rPr lang="zh-CN" altLang="en-US" sz="4000" b="1" dirty="0">
                <a:solidFill>
                  <a:schemeClr val="tx1">
                    <a:lumMod val="75000"/>
                    <a:lumOff val="25000"/>
                  </a:schemeClr>
                </a:solidFill>
                <a:latin typeface="微软雅黑" panose="020B0503020204020204" charset="-122"/>
                <a:ea typeface="微软雅黑" panose="020B0503020204020204" charset="-122"/>
              </a:rPr>
              <a:t>公</a:t>
            </a:r>
            <a:r>
              <a:rPr lang="en-US" altLang="zh-CN" sz="4000" b="1" dirty="0">
                <a:solidFill>
                  <a:schemeClr val="tx1">
                    <a:lumMod val="75000"/>
                    <a:lumOff val="25000"/>
                  </a:schemeClr>
                </a:solidFill>
                <a:latin typeface="微软雅黑" panose="020B0503020204020204" charset="-122"/>
                <a:ea typeface="微软雅黑" panose="020B0503020204020204" charset="-122"/>
              </a:rPr>
              <a:t>  </a:t>
            </a:r>
            <a:r>
              <a:rPr lang="zh-CN" altLang="en-US" sz="4000" b="1" dirty="0">
                <a:solidFill>
                  <a:schemeClr val="tx1">
                    <a:lumMod val="75000"/>
                    <a:lumOff val="25000"/>
                  </a:schemeClr>
                </a:solidFill>
                <a:latin typeface="微软雅黑" panose="020B0503020204020204" charset="-122"/>
                <a:ea typeface="微软雅黑" panose="020B0503020204020204" charset="-122"/>
              </a:rPr>
              <a:t>示</a:t>
            </a:r>
            <a:r>
              <a:rPr lang="en-US" altLang="zh-CN" sz="4000" b="1" dirty="0">
                <a:solidFill>
                  <a:schemeClr val="tx1">
                    <a:lumMod val="75000"/>
                    <a:lumOff val="25000"/>
                  </a:schemeClr>
                </a:solidFill>
                <a:latin typeface="微软雅黑" panose="020B0503020204020204" charset="-122"/>
                <a:ea typeface="微软雅黑" panose="020B0503020204020204" charset="-122"/>
              </a:rPr>
              <a:t>  </a:t>
            </a:r>
            <a:r>
              <a:rPr lang="zh-CN" altLang="en-US" sz="4000" b="1" dirty="0">
                <a:solidFill>
                  <a:schemeClr val="tx1">
                    <a:lumMod val="75000"/>
                    <a:lumOff val="25000"/>
                  </a:schemeClr>
                </a:solidFill>
                <a:latin typeface="微软雅黑" panose="020B0503020204020204" charset="-122"/>
                <a:ea typeface="微软雅黑" panose="020B0503020204020204" charset="-122"/>
              </a:rPr>
              <a:t>稿</a:t>
            </a:r>
            <a:endParaRPr lang="zh-CN" altLang="en-US" sz="4000" b="1" dirty="0">
              <a:solidFill>
                <a:schemeClr val="tx1">
                  <a:lumMod val="75000"/>
                  <a:lumOff val="25000"/>
                </a:schemeClr>
              </a:solidFill>
              <a:latin typeface="微软雅黑" panose="020B0503020204020204" charset="-122"/>
              <a:ea typeface="微软雅黑" panose="020B0503020204020204" charset="-122"/>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alpha val="30000"/>
              </a:schemeClr>
            </a:gs>
            <a:gs pos="80743">
              <a:srgbClr val="9FD1E4">
                <a:alpha val="85000"/>
                <a:lumMod val="85000"/>
                <a:lumOff val="15000"/>
              </a:srgbClr>
            </a:gs>
            <a:gs pos="94000">
              <a:schemeClr val="accent1">
                <a:lumMod val="45000"/>
                <a:lumOff val="55000"/>
                <a:alpha val="90000"/>
              </a:schemeClr>
            </a:gs>
            <a:gs pos="67000">
              <a:schemeClr val="accent1">
                <a:alpha val="85000"/>
                <a:lumMod val="25000"/>
                <a:lumOff val="75000"/>
              </a:schemeClr>
            </a:gs>
            <a:gs pos="52000">
              <a:schemeClr val="accent1">
                <a:alpha val="80000"/>
                <a:lumMod val="22000"/>
                <a:lumOff val="78000"/>
              </a:schemeClr>
            </a:gs>
          </a:gsLst>
          <a:lin ang="16200000" scaled="1"/>
        </a:gradFill>
        <a:effectLst/>
      </p:bgPr>
    </p:bg>
    <p:spTree>
      <p:nvGrpSpPr>
        <p:cNvPr id="1" name=""/>
        <p:cNvGrpSpPr/>
        <p:nvPr/>
      </p:nvGrpSpPr>
      <p:grpSpPr>
        <a:xfrm>
          <a:off x="0" y="0"/>
          <a:ext cx="0" cy="0"/>
          <a:chOff x="0" y="0"/>
          <a:chExt cx="0" cy="0"/>
        </a:xfrm>
      </p:grpSpPr>
      <p:sp>
        <p:nvSpPr>
          <p:cNvPr id="12" name="文本框 11"/>
          <p:cNvSpPr txBox="1"/>
          <p:nvPr>
            <p:custDataLst>
              <p:tags r:id="rId1"/>
            </p:custDataLst>
          </p:nvPr>
        </p:nvSpPr>
        <p:spPr>
          <a:xfrm>
            <a:off x="3269615" y="552450"/>
            <a:ext cx="3020695" cy="1245235"/>
          </a:xfrm>
          <a:prstGeom prst="rect">
            <a:avLst/>
          </a:prstGeom>
          <a:noFill/>
          <a:effectLst>
            <a:glow rad="127000">
              <a:srgbClr val="D6EAAF"/>
            </a:glow>
            <a:outerShdw blurRad="50800" dist="38100" algn="l" rotWithShape="0">
              <a:prstClr val="black">
                <a:alpha val="40000"/>
              </a:prstClr>
            </a:outerShdw>
          </a:effectLst>
        </p:spPr>
        <p:txBody>
          <a:bodyPr wrap="square" rtlCol="0">
            <a:spAutoFit/>
          </a:bodyPr>
          <a:lstStyle/>
          <a:p>
            <a:pPr algn="dist"/>
            <a:r>
              <a:rPr lang="zh-CN" altLang="en-US" sz="7500" b="1" dirty="0">
                <a:solidFill>
                  <a:srgbClr val="76A981"/>
                </a:solidFill>
                <a:latin typeface="微软雅黑" panose="020B0503020204020204" charset="-122"/>
                <a:ea typeface="微软雅黑" panose="020B0503020204020204" charset="-122"/>
                <a:cs typeface="微软雅黑" panose="020B0503020204020204" charset="-122"/>
              </a:rPr>
              <a:t>目录</a:t>
            </a:r>
            <a:endParaRPr lang="zh-CN" altLang="en-US" sz="7500" b="1" dirty="0">
              <a:solidFill>
                <a:srgbClr val="76A981"/>
              </a:solidFill>
              <a:latin typeface="微软雅黑" panose="020B0503020204020204" charset="-122"/>
              <a:ea typeface="微软雅黑" panose="020B0503020204020204" charset="-122"/>
              <a:cs typeface="微软雅黑" panose="020B0503020204020204" charset="-122"/>
            </a:endParaRPr>
          </a:p>
        </p:txBody>
      </p:sp>
      <p:sp>
        <p:nvSpPr>
          <p:cNvPr id="10" name="object 9"/>
          <p:cNvSpPr txBox="1"/>
          <p:nvPr/>
        </p:nvSpPr>
        <p:spPr>
          <a:xfrm>
            <a:off x="1294577" y="2667175"/>
            <a:ext cx="3020695" cy="627380"/>
          </a:xfrm>
          <a:prstGeom prst="rect">
            <a:avLst/>
          </a:prstGeom>
          <a:effectLst>
            <a:glow rad="63500">
              <a:schemeClr val="accent1">
                <a:satMod val="175000"/>
                <a:alpha val="40000"/>
              </a:schemeClr>
            </a:glow>
          </a:effectLst>
        </p:spPr>
        <p:txBody>
          <a:bodyPr vert="horz" wrap="square" lIns="0" tIns="12065" rIns="0" bIns="0" rtlCol="0">
            <a:spAutoFit/>
          </a:bodyPr>
          <a:lstStyle/>
          <a:p>
            <a:pPr marL="12700" defTabSz="914400">
              <a:spcBef>
                <a:spcPts val="95"/>
              </a:spcBef>
              <a:tabLst>
                <a:tab pos="716280" algn="l"/>
              </a:tabLst>
            </a:pPr>
            <a:r>
              <a:rPr sz="4000" b="1" spc="5" dirty="0">
                <a:solidFill>
                  <a:srgbClr val="76A981"/>
                </a:solidFill>
                <a:latin typeface="Times New Roman" panose="02020603050405020304"/>
                <a:cs typeface="Times New Roman" panose="02020603050405020304"/>
              </a:rPr>
              <a:t>01</a:t>
            </a:r>
            <a:r>
              <a:rPr sz="4000" b="1" spc="5" dirty="0">
                <a:solidFill>
                  <a:srgbClr val="76A981"/>
                </a:solidFill>
                <a:latin typeface="微软雅黑" panose="020B0503020204020204" charset="-122"/>
                <a:ea typeface="微软雅黑" panose="020B0503020204020204" charset="-122"/>
                <a:cs typeface="微软雅黑" panose="020B0503020204020204" charset="-122"/>
              </a:rPr>
              <a:t>	</a:t>
            </a:r>
            <a:r>
              <a:rPr lang="zh-CN" sz="2200" b="1" dirty="0">
                <a:solidFill>
                  <a:srgbClr val="76A981"/>
                </a:solidFill>
                <a:latin typeface="微软雅黑" panose="020B0503020204020204" charset="-122"/>
                <a:ea typeface="微软雅黑" panose="020B0503020204020204" charset="-122"/>
                <a:cs typeface="微软雅黑" panose="020B0503020204020204" charset="-122"/>
              </a:rPr>
              <a:t>规划总则</a:t>
            </a:r>
            <a:endParaRPr lang="zh-CN" sz="2200" b="1" dirty="0">
              <a:solidFill>
                <a:srgbClr val="76A981"/>
              </a:solidFill>
              <a:latin typeface="微软雅黑" panose="020B0503020204020204" charset="-122"/>
              <a:ea typeface="微软雅黑" panose="020B0503020204020204" charset="-122"/>
              <a:cs typeface="微软雅黑" panose="020B0503020204020204" charset="-122"/>
            </a:endParaRPr>
          </a:p>
        </p:txBody>
      </p:sp>
      <p:sp>
        <p:nvSpPr>
          <p:cNvPr id="11" name="object 10"/>
          <p:cNvSpPr txBox="1"/>
          <p:nvPr/>
        </p:nvSpPr>
        <p:spPr>
          <a:xfrm>
            <a:off x="1635125" y="3340100"/>
            <a:ext cx="2506345" cy="1317625"/>
          </a:xfrm>
          <a:prstGeom prst="rect">
            <a:avLst/>
          </a:prstGeom>
        </p:spPr>
        <p:txBody>
          <a:bodyPr vert="horz" wrap="square" lIns="0" tIns="88900" rIns="0" bIns="0" rtlCol="0">
            <a:noAutofit/>
          </a:bodyPr>
          <a:lstStyle/>
          <a:p>
            <a:pPr algn="l" defTabSz="914400">
              <a:lnSpc>
                <a:spcPct val="100000"/>
              </a:lnSpc>
              <a:spcBef>
                <a:spcPts val="10"/>
              </a:spcBef>
              <a:buClrTx/>
              <a:buSzTx/>
              <a:buFont typeface="Arial" panose="020B0604020202020204"/>
              <a:buChar char="•"/>
            </a:pPr>
            <a:r>
              <a:rPr lang="en-US" altLang="zh-CN" sz="1600" dirty="0">
                <a:latin typeface="微软雅黑" panose="020B0503020204020204" charset="-122"/>
                <a:ea typeface="微软雅黑" panose="020B0503020204020204" charset="-122"/>
                <a:cs typeface="微软雅黑" panose="020B0503020204020204" charset="-122"/>
                <a:sym typeface="+mn-ea"/>
              </a:rPr>
              <a:t>     </a:t>
            </a:r>
            <a:r>
              <a:rPr lang="zh-CN" altLang="en-US" sz="1600" dirty="0">
                <a:latin typeface="微软雅黑" panose="020B0503020204020204" charset="-122"/>
                <a:ea typeface="微软雅黑" panose="020B0503020204020204" charset="-122"/>
                <a:cs typeface="微软雅黑" panose="020B0503020204020204" charset="-122"/>
                <a:sym typeface="+mn-ea"/>
              </a:rPr>
              <a:t>规划背景</a:t>
            </a:r>
            <a:endParaRPr lang="zh-CN" altLang="en-US" sz="1600" dirty="0">
              <a:latin typeface="微软雅黑" panose="020B0503020204020204" charset="-122"/>
              <a:ea typeface="微软雅黑" panose="020B0503020204020204" charset="-122"/>
              <a:cs typeface="微软雅黑" panose="020B0503020204020204" charset="-122"/>
              <a:sym typeface="+mn-ea"/>
            </a:endParaRPr>
          </a:p>
          <a:p>
            <a:pPr algn="l" defTabSz="914400">
              <a:lnSpc>
                <a:spcPct val="100000"/>
              </a:lnSpc>
              <a:spcBef>
                <a:spcPts val="10"/>
              </a:spcBef>
              <a:buClrTx/>
              <a:buSzTx/>
              <a:buFont typeface="Arial" panose="020B0604020202020204"/>
              <a:buChar char="•"/>
            </a:pPr>
            <a:endParaRPr lang="zh-CN" altLang="en-US" sz="1600" dirty="0">
              <a:latin typeface="微软雅黑" panose="020B0503020204020204" charset="-122"/>
              <a:ea typeface="微软雅黑" panose="020B0503020204020204" charset="-122"/>
              <a:cs typeface="微软雅黑" panose="020B0503020204020204" charset="-122"/>
              <a:sym typeface="+mn-ea"/>
            </a:endParaRPr>
          </a:p>
          <a:p>
            <a:pPr algn="l" defTabSz="914400">
              <a:lnSpc>
                <a:spcPct val="100000"/>
              </a:lnSpc>
              <a:spcBef>
                <a:spcPts val="10"/>
              </a:spcBef>
              <a:buClrTx/>
              <a:buSzTx/>
              <a:buFont typeface="Arial" panose="020B0604020202020204"/>
              <a:buChar char="•"/>
            </a:pPr>
            <a:r>
              <a:rPr lang="en-US" altLang="zh-CN" sz="1600" dirty="0">
                <a:latin typeface="微软雅黑" panose="020B0503020204020204" charset="-122"/>
                <a:ea typeface="微软雅黑" panose="020B0503020204020204" charset="-122"/>
                <a:cs typeface="微软雅黑" panose="020B0503020204020204" charset="-122"/>
                <a:sym typeface="+mn-ea"/>
              </a:rPr>
              <a:t>    </a:t>
            </a:r>
            <a:r>
              <a:rPr sz="1600" dirty="0">
                <a:latin typeface="微软雅黑" panose="020B0503020204020204" charset="-122"/>
                <a:ea typeface="微软雅黑" panose="020B0503020204020204" charset="-122"/>
                <a:cs typeface="微软雅黑" panose="020B0503020204020204" charset="-122"/>
                <a:sym typeface="+mn-ea"/>
              </a:rPr>
              <a:t>规划范围和期限</a:t>
            </a:r>
            <a:endParaRPr sz="1600" dirty="0">
              <a:latin typeface="微软雅黑" panose="020B0503020204020204" charset="-122"/>
              <a:ea typeface="微软雅黑" panose="020B0503020204020204" charset="-122"/>
              <a:cs typeface="微软雅黑" panose="020B0503020204020204" charset="-122"/>
              <a:sym typeface="+mn-ea"/>
            </a:endParaRPr>
          </a:p>
        </p:txBody>
      </p:sp>
      <p:sp>
        <p:nvSpPr>
          <p:cNvPr id="17" name="object 14"/>
          <p:cNvSpPr txBox="1"/>
          <p:nvPr/>
        </p:nvSpPr>
        <p:spPr>
          <a:xfrm>
            <a:off x="1631950" y="5050155"/>
            <a:ext cx="3187065" cy="2726055"/>
          </a:xfrm>
          <a:prstGeom prst="rect">
            <a:avLst/>
          </a:prstGeom>
        </p:spPr>
        <p:txBody>
          <a:bodyPr vert="horz" wrap="square" lIns="0" tIns="13335" rIns="0" bIns="0" rtlCol="0">
            <a:noAutofit/>
          </a:bodyPr>
          <a:lstStyle/>
          <a:p>
            <a:pPr marL="342265" indent="-342900" defTabSz="914400" fontAlgn="auto">
              <a:lnSpc>
                <a:spcPct val="150000"/>
              </a:lnSpc>
              <a:spcBef>
                <a:spcPts val="600"/>
              </a:spcBef>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区位概况</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a:p>
            <a:pPr marL="342265" indent="-342900" defTabSz="914400" fontAlgn="auto">
              <a:lnSpc>
                <a:spcPct val="150000"/>
              </a:lnSpc>
              <a:spcBef>
                <a:spcPts val="600"/>
              </a:spcBef>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自然地理</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a:p>
            <a:pPr marL="342265" indent="-342900" defTabSz="914400" fontAlgn="auto">
              <a:lnSpc>
                <a:spcPct val="150000"/>
              </a:lnSpc>
              <a:spcBef>
                <a:spcPts val="600"/>
              </a:spcBef>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自然资源</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a:p>
            <a:pPr marL="342265" indent="-342900" defTabSz="914400" fontAlgn="auto">
              <a:lnSpc>
                <a:spcPct val="150000"/>
              </a:lnSpc>
              <a:spcBef>
                <a:spcPts val="600"/>
              </a:spcBef>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经济社会发展情况</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a:p>
            <a:pPr marL="342265" indent="-342900" defTabSz="914400" fontAlgn="auto">
              <a:lnSpc>
                <a:spcPct val="150000"/>
              </a:lnSpc>
              <a:spcBef>
                <a:spcPts val="600"/>
              </a:spcBef>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机遇与挑战</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a:p>
            <a:pPr marL="342265" indent="-342900" defTabSz="914400" fontAlgn="auto">
              <a:lnSpc>
                <a:spcPct val="150000"/>
              </a:lnSpc>
              <a:spcBef>
                <a:spcPts val="600"/>
              </a:spcBef>
              <a:buFont typeface="Arial" panose="020B0604020202020204"/>
              <a:buChar char="•"/>
              <a:tabLst>
                <a:tab pos="342265" algn="l"/>
                <a:tab pos="342900" algn="l"/>
              </a:tabLst>
            </a:pP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a:p>
            <a:pPr marL="342265" indent="-342900" defTabSz="914400" fontAlgn="auto">
              <a:lnSpc>
                <a:spcPct val="150000"/>
              </a:lnSpc>
              <a:spcBef>
                <a:spcPts val="600"/>
              </a:spcBef>
              <a:buFont typeface="Arial" panose="020B0604020202020204"/>
              <a:buChar char="•"/>
              <a:tabLst>
                <a:tab pos="342265" algn="l"/>
                <a:tab pos="342900" algn="l"/>
              </a:tabLst>
            </a:pP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p:txBody>
      </p:sp>
      <p:sp>
        <p:nvSpPr>
          <p:cNvPr id="20" name="object 17"/>
          <p:cNvSpPr txBox="1"/>
          <p:nvPr/>
        </p:nvSpPr>
        <p:spPr>
          <a:xfrm>
            <a:off x="1294755" y="9686465"/>
            <a:ext cx="3529329" cy="627380"/>
          </a:xfrm>
          <a:prstGeom prst="rect">
            <a:avLst/>
          </a:prstGeom>
        </p:spPr>
        <p:txBody>
          <a:bodyPr vert="horz" wrap="square" lIns="0" tIns="12065" rIns="0" bIns="0" rtlCol="0">
            <a:spAutoFit/>
          </a:bodyPr>
          <a:lstStyle/>
          <a:p>
            <a:pPr marL="12700" defTabSz="914400">
              <a:spcBef>
                <a:spcPts val="95"/>
              </a:spcBef>
              <a:tabLst>
                <a:tab pos="716915" algn="l"/>
              </a:tabLst>
            </a:pPr>
            <a:r>
              <a:rPr sz="4000" b="1" spc="5" dirty="0">
                <a:solidFill>
                  <a:srgbClr val="76A981"/>
                </a:solidFill>
                <a:latin typeface="Times New Roman" panose="02020603050405020304"/>
                <a:cs typeface="Times New Roman" panose="02020603050405020304"/>
              </a:rPr>
              <a:t>0</a:t>
            </a:r>
            <a:r>
              <a:rPr lang="en-US" sz="4000" b="1" spc="5" dirty="0">
                <a:solidFill>
                  <a:srgbClr val="76A981"/>
                </a:solidFill>
                <a:latin typeface="Times New Roman" panose="02020603050405020304"/>
                <a:cs typeface="Times New Roman" panose="02020603050405020304"/>
              </a:rPr>
              <a:t>4</a:t>
            </a:r>
            <a:r>
              <a:rPr sz="4000" b="1" spc="5" dirty="0">
                <a:solidFill>
                  <a:srgbClr val="76A981"/>
                </a:solidFill>
                <a:latin typeface="Times New Roman" panose="02020603050405020304"/>
                <a:cs typeface="Times New Roman" panose="02020603050405020304"/>
              </a:rPr>
              <a:t>	</a:t>
            </a:r>
            <a:r>
              <a:rPr lang="zh-CN" sz="2200" b="1" dirty="0">
                <a:solidFill>
                  <a:srgbClr val="76A981"/>
                </a:solidFill>
                <a:latin typeface="微软雅黑" panose="020B0503020204020204" charset="-122"/>
                <a:ea typeface="微软雅黑" panose="020B0503020204020204" charset="-122"/>
                <a:cs typeface="微软雅黑" panose="020B0503020204020204" charset="-122"/>
              </a:rPr>
              <a:t>总体要求</a:t>
            </a:r>
            <a:endParaRPr lang="zh-CN" sz="2200" b="1" dirty="0">
              <a:solidFill>
                <a:srgbClr val="76A981"/>
              </a:solidFill>
              <a:latin typeface="微软雅黑" panose="020B0503020204020204" charset="-122"/>
              <a:ea typeface="微软雅黑" panose="020B0503020204020204" charset="-122"/>
              <a:cs typeface="微软雅黑" panose="020B0503020204020204" charset="-122"/>
            </a:endParaRPr>
          </a:p>
        </p:txBody>
      </p:sp>
      <p:sp>
        <p:nvSpPr>
          <p:cNvPr id="23" name="object 20"/>
          <p:cNvSpPr txBox="1"/>
          <p:nvPr/>
        </p:nvSpPr>
        <p:spPr>
          <a:xfrm>
            <a:off x="6055360" y="3263265"/>
            <a:ext cx="3633470" cy="930910"/>
          </a:xfrm>
          <a:prstGeom prst="rect">
            <a:avLst/>
          </a:prstGeom>
        </p:spPr>
        <p:txBody>
          <a:bodyPr vert="horz" wrap="square" lIns="0" tIns="88900" rIns="0" bIns="0" rtlCol="0">
            <a:noAutofit/>
          </a:bodyPr>
          <a:lstStyle/>
          <a:p>
            <a:pPr marL="342265" indent="-342900" algn="l" defTabSz="914400" fontAlgn="auto">
              <a:lnSpc>
                <a:spcPct val="150000"/>
              </a:lnSpc>
              <a:spcBef>
                <a:spcPts val="600"/>
              </a:spcBef>
              <a:buClrTx/>
              <a:buSzTx/>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sym typeface="+mn-ea"/>
              </a:rPr>
              <a:t>重要生态廊道和生态网络构建</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sym typeface="+mn-ea"/>
            </a:endParaRPr>
          </a:p>
          <a:p>
            <a:pPr marL="342265" indent="-342900" algn="l" defTabSz="914400" fontAlgn="auto">
              <a:lnSpc>
                <a:spcPct val="150000"/>
              </a:lnSpc>
              <a:spcBef>
                <a:spcPts val="600"/>
              </a:spcBef>
              <a:buClrTx/>
              <a:buSzTx/>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sym typeface="+mn-ea"/>
              </a:rPr>
              <a:t>生态空间生态修复</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sym typeface="+mn-ea"/>
            </a:endParaRPr>
          </a:p>
          <a:p>
            <a:pPr marL="342265" indent="-342900" algn="l" defTabSz="914400" fontAlgn="auto">
              <a:lnSpc>
                <a:spcPct val="150000"/>
              </a:lnSpc>
              <a:spcBef>
                <a:spcPts val="600"/>
              </a:spcBef>
              <a:buClrTx/>
              <a:buSzTx/>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sym typeface="+mn-ea"/>
              </a:rPr>
              <a:t>农业空间生态修复</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sym typeface="+mn-ea"/>
            </a:endParaRPr>
          </a:p>
          <a:p>
            <a:pPr marL="342265" indent="-342900" algn="l" defTabSz="914400" fontAlgn="auto">
              <a:lnSpc>
                <a:spcPct val="150000"/>
              </a:lnSpc>
              <a:spcBef>
                <a:spcPts val="600"/>
              </a:spcBef>
              <a:buClrTx/>
              <a:buSzTx/>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sym typeface="+mn-ea"/>
              </a:rPr>
              <a:t>城镇空间生态修复</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sym typeface="+mn-ea"/>
            </a:endParaRPr>
          </a:p>
          <a:p>
            <a:pPr marL="342265" indent="-342900" algn="l" defTabSz="914400" fontAlgn="auto">
              <a:lnSpc>
                <a:spcPct val="150000"/>
              </a:lnSpc>
              <a:spcBef>
                <a:spcPts val="600"/>
              </a:spcBef>
              <a:buClrTx/>
              <a:buSzTx/>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sym typeface="+mn-ea"/>
              </a:rPr>
              <a:t>三类空间相邻或冲突区域生态修复</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sym typeface="+mn-ea"/>
            </a:endParaRPr>
          </a:p>
        </p:txBody>
      </p:sp>
      <p:sp>
        <p:nvSpPr>
          <p:cNvPr id="25" name="object 20"/>
          <p:cNvSpPr txBox="1"/>
          <p:nvPr/>
        </p:nvSpPr>
        <p:spPr>
          <a:xfrm>
            <a:off x="1667283" y="10266220"/>
            <a:ext cx="3383915" cy="1350645"/>
          </a:xfrm>
          <a:prstGeom prst="rect">
            <a:avLst/>
          </a:prstGeom>
        </p:spPr>
        <p:txBody>
          <a:bodyPr vert="horz" wrap="square" lIns="0" tIns="88900" rIns="0" bIns="0" rtlCol="0">
            <a:spAutoFit/>
          </a:bodyPr>
          <a:lstStyle/>
          <a:p>
            <a:pPr marL="342265" indent="-342265" defTabSz="914400" fontAlgn="auto">
              <a:lnSpc>
                <a:spcPct val="150000"/>
              </a:lnSpc>
              <a:spcBef>
                <a:spcPts val="600"/>
              </a:spcBef>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指导思想</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a:p>
            <a:pPr marL="342265" indent="-342265" defTabSz="914400" fontAlgn="auto">
              <a:lnSpc>
                <a:spcPct val="150000"/>
              </a:lnSpc>
              <a:spcBef>
                <a:spcPts val="600"/>
              </a:spcBef>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基本原则</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a:p>
            <a:pPr marL="342265" indent="-342265" defTabSz="914400" fontAlgn="auto">
              <a:lnSpc>
                <a:spcPct val="150000"/>
              </a:lnSpc>
              <a:spcBef>
                <a:spcPts val="600"/>
              </a:spcBef>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规划目标</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p:txBody>
      </p:sp>
      <p:sp>
        <p:nvSpPr>
          <p:cNvPr id="26" name="object 20"/>
          <p:cNvSpPr txBox="1"/>
          <p:nvPr/>
        </p:nvSpPr>
        <p:spPr>
          <a:xfrm>
            <a:off x="1657985" y="12220575"/>
            <a:ext cx="3383915" cy="1759585"/>
          </a:xfrm>
          <a:prstGeom prst="rect">
            <a:avLst/>
          </a:prstGeom>
        </p:spPr>
        <p:txBody>
          <a:bodyPr vert="horz" wrap="square" lIns="0" tIns="88900" rIns="0" bIns="0" rtlCol="0">
            <a:noAutofit/>
          </a:bodyPr>
          <a:lstStyle/>
          <a:p>
            <a:pPr marL="342265" indent="-342265" defTabSz="914400" fontAlgn="auto">
              <a:lnSpc>
                <a:spcPct val="150000"/>
              </a:lnSpc>
              <a:spcBef>
                <a:spcPts val="600"/>
              </a:spcBef>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生态保护修复格局</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a:p>
            <a:pPr marL="342265" indent="-342265" defTabSz="914400" fontAlgn="auto">
              <a:lnSpc>
                <a:spcPct val="150000"/>
              </a:lnSpc>
              <a:spcBef>
                <a:spcPts val="600"/>
              </a:spcBef>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生态修复分区</a:t>
            </a:r>
            <a:r>
              <a:rPr lang="en-US" sz="1400" dirty="0">
                <a:solidFill>
                  <a:prstClr val="black"/>
                </a:solidFill>
                <a:latin typeface="微软雅黑" panose="020B0503020204020204" charset="-122"/>
                <a:ea typeface="微软雅黑" panose="020B0503020204020204" charset="-122"/>
                <a:cs typeface="微软雅黑" panose="020B0503020204020204" charset="-122"/>
              </a:rPr>
              <a:t>  </a:t>
            </a:r>
            <a:endParaRPr lang="en-US" sz="1400" dirty="0">
              <a:solidFill>
                <a:prstClr val="black"/>
              </a:solidFill>
              <a:latin typeface="微软雅黑" panose="020B0503020204020204" charset="-122"/>
              <a:ea typeface="微软雅黑" panose="020B0503020204020204" charset="-122"/>
              <a:cs typeface="微软雅黑" panose="020B0503020204020204" charset="-122"/>
            </a:endParaRPr>
          </a:p>
        </p:txBody>
      </p:sp>
      <p:sp>
        <p:nvSpPr>
          <p:cNvPr id="27" name="object 17"/>
          <p:cNvSpPr txBox="1"/>
          <p:nvPr/>
        </p:nvSpPr>
        <p:spPr>
          <a:xfrm>
            <a:off x="833120" y="11701145"/>
            <a:ext cx="5457190" cy="627380"/>
          </a:xfrm>
          <a:prstGeom prst="rect">
            <a:avLst/>
          </a:prstGeom>
        </p:spPr>
        <p:txBody>
          <a:bodyPr vert="horz" wrap="square" lIns="0" tIns="12065" rIns="0" bIns="0" rtlCol="0">
            <a:spAutoFit/>
          </a:bodyPr>
          <a:lstStyle/>
          <a:p>
            <a:pPr marL="406400" defTabSz="914400">
              <a:spcBef>
                <a:spcPts val="5"/>
              </a:spcBef>
            </a:pPr>
            <a:r>
              <a:rPr sz="4000" b="1" spc="5" dirty="0">
                <a:solidFill>
                  <a:srgbClr val="76A981"/>
                </a:solidFill>
                <a:latin typeface="Times New Roman" panose="02020603050405020304"/>
                <a:cs typeface="Times New Roman" panose="02020603050405020304"/>
              </a:rPr>
              <a:t>0</a:t>
            </a:r>
            <a:r>
              <a:rPr lang="en-US" sz="4000" b="1" spc="5" dirty="0">
                <a:solidFill>
                  <a:srgbClr val="76A981"/>
                </a:solidFill>
                <a:latin typeface="Times New Roman" panose="02020603050405020304"/>
                <a:cs typeface="Times New Roman" panose="02020603050405020304"/>
              </a:rPr>
              <a:t>5 </a:t>
            </a:r>
            <a:r>
              <a:rPr lang="zh-CN" sz="2200" b="1" dirty="0">
                <a:solidFill>
                  <a:srgbClr val="76A981"/>
                </a:solidFill>
                <a:latin typeface="微软雅黑" panose="020B0503020204020204" charset="-122"/>
                <a:ea typeface="微软雅黑" panose="020B0503020204020204" charset="-122"/>
                <a:cs typeface="微软雅黑" panose="020B0503020204020204" charset="-122"/>
                <a:sym typeface="+mn-ea"/>
              </a:rPr>
              <a:t>总体布局</a:t>
            </a:r>
            <a:endParaRPr lang="zh-CN" sz="2200" b="1" dirty="0">
              <a:solidFill>
                <a:srgbClr val="76A981"/>
              </a:solidFill>
              <a:latin typeface="微软雅黑" panose="020B0503020204020204" charset="-122"/>
              <a:ea typeface="微软雅黑" panose="020B0503020204020204" charset="-122"/>
              <a:cs typeface="微软雅黑" panose="020B0503020204020204" charset="-122"/>
              <a:sym typeface="+mn-ea"/>
            </a:endParaRPr>
          </a:p>
        </p:txBody>
      </p:sp>
      <p:sp>
        <p:nvSpPr>
          <p:cNvPr id="2" name="object 20"/>
          <p:cNvSpPr txBox="1"/>
          <p:nvPr>
            <p:custDataLst>
              <p:tags r:id="rId2"/>
            </p:custDataLst>
          </p:nvPr>
        </p:nvSpPr>
        <p:spPr>
          <a:xfrm>
            <a:off x="6055133" y="6036673"/>
            <a:ext cx="3383915" cy="1797050"/>
          </a:xfrm>
          <a:prstGeom prst="rect">
            <a:avLst/>
          </a:prstGeom>
        </p:spPr>
        <p:txBody>
          <a:bodyPr vert="horz" wrap="square" lIns="0" tIns="88900" rIns="0" bIns="0" rtlCol="0">
            <a:spAutoFit/>
          </a:bodyPr>
          <a:lstStyle/>
          <a:p>
            <a:pPr marL="342265" indent="-342900" algn="l" defTabSz="914400" fontAlgn="auto">
              <a:lnSpc>
                <a:spcPct val="150000"/>
              </a:lnSpc>
              <a:spcBef>
                <a:spcPts val="600"/>
              </a:spcBef>
              <a:buClrTx/>
              <a:buSzTx/>
              <a:buFont typeface="Arial" panose="020B0604020202020204"/>
              <a:buChar char="•"/>
              <a:tabLst>
                <a:tab pos="342265" algn="l"/>
                <a:tab pos="342900" algn="l"/>
              </a:tabLst>
            </a:pPr>
            <a:r>
              <a:rPr sz="1600" dirty="0">
                <a:ea typeface="微软雅黑" panose="020B0503020204020204" charset="-122"/>
                <a:sym typeface="+mn-ea"/>
              </a:rPr>
              <a:t>分区重点项目</a:t>
            </a:r>
            <a:endParaRPr sz="1600" dirty="0">
              <a:ea typeface="微软雅黑" panose="020B0503020204020204" charset="-122"/>
              <a:sym typeface="+mn-ea"/>
            </a:endParaRPr>
          </a:p>
          <a:p>
            <a:pPr marL="342265" indent="-342900" algn="l" defTabSz="914400" fontAlgn="auto">
              <a:lnSpc>
                <a:spcPct val="150000"/>
              </a:lnSpc>
              <a:spcBef>
                <a:spcPts val="600"/>
              </a:spcBef>
              <a:buClrTx/>
              <a:buSzTx/>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跨分区重点项目</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a:p>
            <a:pPr marL="342265" indent="-342900" algn="l" defTabSz="914400" fontAlgn="auto">
              <a:lnSpc>
                <a:spcPct val="150000"/>
              </a:lnSpc>
              <a:spcBef>
                <a:spcPts val="600"/>
              </a:spcBef>
              <a:buClrTx/>
              <a:buSzTx/>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其他重点项目</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a:p>
            <a:pPr marL="342265" indent="-342900" algn="l" defTabSz="914400" fontAlgn="auto">
              <a:lnSpc>
                <a:spcPct val="150000"/>
              </a:lnSpc>
              <a:spcBef>
                <a:spcPts val="600"/>
              </a:spcBef>
              <a:buClrTx/>
              <a:buSzTx/>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时序安排</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p:txBody>
      </p:sp>
      <p:sp>
        <p:nvSpPr>
          <p:cNvPr id="3" name="object 9"/>
          <p:cNvSpPr txBox="1"/>
          <p:nvPr>
            <p:custDataLst>
              <p:tags r:id="rId3"/>
            </p:custDataLst>
          </p:nvPr>
        </p:nvSpPr>
        <p:spPr>
          <a:xfrm>
            <a:off x="5328287" y="5459737"/>
            <a:ext cx="3366858" cy="627380"/>
          </a:xfrm>
          <a:prstGeom prst="rect">
            <a:avLst/>
          </a:prstGeom>
        </p:spPr>
        <p:txBody>
          <a:bodyPr vert="horz" wrap="square" lIns="0" tIns="12065" rIns="0" bIns="0" rtlCol="0">
            <a:spAutoFit/>
          </a:bodyPr>
          <a:lstStyle/>
          <a:p>
            <a:pPr marL="406400" defTabSz="914400">
              <a:spcBef>
                <a:spcPts val="5"/>
              </a:spcBef>
            </a:pPr>
            <a:r>
              <a:rPr lang="en-US" altLang="zh-CN" sz="4000" b="1" spc="-5" dirty="0">
                <a:solidFill>
                  <a:srgbClr val="76A981"/>
                </a:solidFill>
                <a:latin typeface="Times New Roman" panose="02020603050405020304"/>
                <a:cs typeface="Times New Roman" panose="02020603050405020304"/>
              </a:rPr>
              <a:t>07</a:t>
            </a:r>
            <a:r>
              <a:rPr lang="en-US" sz="4000" b="1" spc="5" dirty="0">
                <a:solidFill>
                  <a:srgbClr val="76A981"/>
                </a:solidFill>
                <a:latin typeface="Times New Roman" panose="02020603050405020304"/>
                <a:cs typeface="Times New Roman" panose="02020603050405020304"/>
              </a:rPr>
              <a:t> </a:t>
            </a:r>
            <a:r>
              <a:rPr lang="zh-CN" altLang="en-US" sz="2200" b="1" dirty="0">
                <a:solidFill>
                  <a:srgbClr val="76A981"/>
                </a:solidFill>
                <a:latin typeface="微软雅黑" panose="020B0503020204020204" charset="-122"/>
                <a:ea typeface="微软雅黑" panose="020B0503020204020204" charset="-122"/>
                <a:cs typeface="微软雅黑" panose="020B0503020204020204" charset="-122"/>
              </a:rPr>
              <a:t>重点项目</a:t>
            </a:r>
            <a:endParaRPr lang="zh-CN" altLang="en-US" sz="2200" b="1" dirty="0">
              <a:solidFill>
                <a:srgbClr val="76A981"/>
              </a:solidFill>
              <a:latin typeface="微软雅黑" panose="020B0503020204020204" charset="-122"/>
              <a:ea typeface="微软雅黑" panose="020B0503020204020204" charset="-122"/>
              <a:cs typeface="微软雅黑" panose="020B0503020204020204" charset="-122"/>
            </a:endParaRPr>
          </a:p>
        </p:txBody>
      </p:sp>
      <p:sp>
        <p:nvSpPr>
          <p:cNvPr id="5" name="object 9"/>
          <p:cNvSpPr txBox="1"/>
          <p:nvPr>
            <p:custDataLst>
              <p:tags r:id="rId4"/>
            </p:custDataLst>
          </p:nvPr>
        </p:nvSpPr>
        <p:spPr>
          <a:xfrm>
            <a:off x="1294577" y="4388025"/>
            <a:ext cx="3020695" cy="627380"/>
          </a:xfrm>
          <a:prstGeom prst="rect">
            <a:avLst/>
          </a:prstGeom>
        </p:spPr>
        <p:txBody>
          <a:bodyPr vert="horz" wrap="square" lIns="0" tIns="12065" rIns="0" bIns="0" rtlCol="0">
            <a:spAutoFit/>
          </a:bodyPr>
          <a:lstStyle/>
          <a:p>
            <a:pPr marL="12700" defTabSz="914400">
              <a:spcBef>
                <a:spcPts val="95"/>
              </a:spcBef>
              <a:tabLst>
                <a:tab pos="716280" algn="l"/>
              </a:tabLst>
            </a:pPr>
            <a:r>
              <a:rPr sz="4000" b="1" spc="5" dirty="0">
                <a:solidFill>
                  <a:srgbClr val="76A981"/>
                </a:solidFill>
                <a:latin typeface="Times New Roman" panose="02020603050405020304"/>
                <a:cs typeface="Times New Roman" panose="02020603050405020304"/>
              </a:rPr>
              <a:t>0</a:t>
            </a:r>
            <a:r>
              <a:rPr lang="en-US" sz="4000" b="1" spc="5" dirty="0">
                <a:solidFill>
                  <a:srgbClr val="76A981"/>
                </a:solidFill>
                <a:latin typeface="Times New Roman" panose="02020603050405020304"/>
                <a:cs typeface="Times New Roman" panose="02020603050405020304"/>
              </a:rPr>
              <a:t>2</a:t>
            </a:r>
            <a:r>
              <a:rPr sz="4000" b="1" spc="5" dirty="0">
                <a:solidFill>
                  <a:srgbClr val="76A981"/>
                </a:solidFill>
                <a:latin typeface="微软雅黑" panose="020B0503020204020204" charset="-122"/>
                <a:ea typeface="微软雅黑" panose="020B0503020204020204" charset="-122"/>
                <a:cs typeface="微软雅黑" panose="020B0503020204020204" charset="-122"/>
              </a:rPr>
              <a:t>	</a:t>
            </a:r>
            <a:r>
              <a:rPr lang="zh-CN" sz="2200" b="1" dirty="0">
                <a:solidFill>
                  <a:srgbClr val="76A981"/>
                </a:solidFill>
                <a:latin typeface="微软雅黑" panose="020B0503020204020204" charset="-122"/>
                <a:ea typeface="微软雅黑" panose="020B0503020204020204" charset="-122"/>
                <a:cs typeface="微软雅黑" panose="020B0503020204020204" charset="-122"/>
              </a:rPr>
              <a:t>现状与形势</a:t>
            </a:r>
            <a:endParaRPr lang="zh-CN" sz="2200" b="1" dirty="0">
              <a:solidFill>
                <a:srgbClr val="76A981"/>
              </a:solidFill>
              <a:latin typeface="微软雅黑" panose="020B0503020204020204" charset="-122"/>
              <a:ea typeface="微软雅黑" panose="020B0503020204020204" charset="-122"/>
              <a:cs typeface="微软雅黑" panose="020B0503020204020204" charset="-122"/>
            </a:endParaRPr>
          </a:p>
        </p:txBody>
      </p:sp>
      <p:sp>
        <p:nvSpPr>
          <p:cNvPr id="8" name="object 17"/>
          <p:cNvSpPr txBox="1"/>
          <p:nvPr>
            <p:custDataLst>
              <p:tags r:id="rId5"/>
            </p:custDataLst>
          </p:nvPr>
        </p:nvSpPr>
        <p:spPr>
          <a:xfrm>
            <a:off x="1294755" y="7152815"/>
            <a:ext cx="3529329" cy="627380"/>
          </a:xfrm>
          <a:prstGeom prst="rect">
            <a:avLst/>
          </a:prstGeom>
        </p:spPr>
        <p:txBody>
          <a:bodyPr vert="horz" wrap="square" lIns="0" tIns="12065" rIns="0" bIns="0" rtlCol="0">
            <a:spAutoFit/>
          </a:bodyPr>
          <a:p>
            <a:pPr marL="12700" defTabSz="914400">
              <a:spcBef>
                <a:spcPts val="95"/>
              </a:spcBef>
              <a:tabLst>
                <a:tab pos="716915" algn="l"/>
              </a:tabLst>
            </a:pPr>
            <a:r>
              <a:rPr sz="4000" b="1" spc="5" dirty="0">
                <a:solidFill>
                  <a:srgbClr val="76A981"/>
                </a:solidFill>
                <a:latin typeface="Times New Roman" panose="02020603050405020304"/>
                <a:cs typeface="Times New Roman" panose="02020603050405020304"/>
              </a:rPr>
              <a:t>0</a:t>
            </a:r>
            <a:r>
              <a:rPr lang="en-US" sz="4000" b="1" spc="5" dirty="0">
                <a:solidFill>
                  <a:srgbClr val="76A981"/>
                </a:solidFill>
                <a:latin typeface="Times New Roman" panose="02020603050405020304"/>
                <a:cs typeface="Times New Roman" panose="02020603050405020304"/>
              </a:rPr>
              <a:t>3 </a:t>
            </a:r>
            <a:r>
              <a:rPr b="1" dirty="0">
                <a:solidFill>
                  <a:srgbClr val="76A981"/>
                </a:solidFill>
              </a:rPr>
              <a:t>问题与评价</a:t>
            </a:r>
            <a:endParaRPr b="1" dirty="0">
              <a:solidFill>
                <a:srgbClr val="76A981"/>
              </a:solidFill>
            </a:endParaRPr>
          </a:p>
        </p:txBody>
      </p:sp>
      <p:sp>
        <p:nvSpPr>
          <p:cNvPr id="14" name="object 20"/>
          <p:cNvSpPr txBox="1"/>
          <p:nvPr>
            <p:custDataLst>
              <p:tags r:id="rId6"/>
            </p:custDataLst>
          </p:nvPr>
        </p:nvSpPr>
        <p:spPr>
          <a:xfrm>
            <a:off x="1651000" y="7806055"/>
            <a:ext cx="3383915" cy="650875"/>
          </a:xfrm>
          <a:prstGeom prst="rect">
            <a:avLst/>
          </a:prstGeom>
        </p:spPr>
        <p:txBody>
          <a:bodyPr vert="horz" wrap="square" lIns="0" tIns="88900" rIns="0" bIns="0" rtlCol="0">
            <a:noAutofit/>
          </a:bodyPr>
          <a:p>
            <a:pPr marL="342265" indent="-342265" defTabSz="914400" fontAlgn="auto">
              <a:lnSpc>
                <a:spcPct val="150000"/>
              </a:lnSpc>
              <a:spcBef>
                <a:spcPts val="700"/>
              </a:spcBef>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基础分析</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a:p>
            <a:pPr marL="342265" indent="-342265" defTabSz="914400" fontAlgn="auto">
              <a:lnSpc>
                <a:spcPct val="150000"/>
              </a:lnSpc>
              <a:spcBef>
                <a:spcPts val="700"/>
              </a:spcBef>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综合评价</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a:p>
            <a:pPr marL="342265" indent="-342265" defTabSz="914400" fontAlgn="auto">
              <a:lnSpc>
                <a:spcPct val="150000"/>
              </a:lnSpc>
              <a:spcBef>
                <a:spcPts val="700"/>
              </a:spcBef>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问题识别</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a:p>
            <a:pPr marL="342265" indent="-342265" defTabSz="914400" fontAlgn="auto">
              <a:lnSpc>
                <a:spcPct val="150000"/>
              </a:lnSpc>
              <a:spcBef>
                <a:spcPts val="700"/>
              </a:spcBef>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重大风险</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p:txBody>
      </p:sp>
      <p:sp>
        <p:nvSpPr>
          <p:cNvPr id="24" name="object 9"/>
          <p:cNvSpPr txBox="1"/>
          <p:nvPr/>
        </p:nvSpPr>
        <p:spPr>
          <a:xfrm>
            <a:off x="5673727" y="2654815"/>
            <a:ext cx="3366858" cy="627380"/>
          </a:xfrm>
          <a:prstGeom prst="rect">
            <a:avLst/>
          </a:prstGeom>
        </p:spPr>
        <p:txBody>
          <a:bodyPr vert="horz" wrap="square" lIns="0" tIns="12065" rIns="0" bIns="0" rtlCol="0">
            <a:spAutoFit/>
          </a:bodyPr>
          <a:lstStyle/>
          <a:p>
            <a:pPr marL="12700">
              <a:lnSpc>
                <a:spcPct val="100000"/>
              </a:lnSpc>
              <a:spcBef>
                <a:spcPts val="100"/>
              </a:spcBef>
            </a:pPr>
            <a:r>
              <a:rPr lang="en-US" altLang="zh-CN" sz="4000" b="1" spc="-5" dirty="0">
                <a:solidFill>
                  <a:srgbClr val="76A981"/>
                </a:solidFill>
                <a:latin typeface="Times New Roman" panose="02020603050405020304"/>
                <a:cs typeface="Times New Roman" panose="02020603050405020304"/>
              </a:rPr>
              <a:t>06  </a:t>
            </a:r>
            <a:r>
              <a:rPr lang="zh-CN" sz="2200" b="1" dirty="0">
                <a:solidFill>
                  <a:srgbClr val="76A981"/>
                </a:solidFill>
                <a:latin typeface="微软雅黑" panose="020B0503020204020204" charset="-122"/>
                <a:ea typeface="微软雅黑" panose="020B0503020204020204" charset="-122"/>
                <a:cs typeface="微软雅黑" panose="020B0503020204020204" charset="-122"/>
                <a:sym typeface="+mn-ea"/>
              </a:rPr>
              <a:t>主要任务</a:t>
            </a:r>
            <a:endParaRPr lang="zh-CN" sz="2200" b="1" dirty="0">
              <a:solidFill>
                <a:srgbClr val="76A981"/>
              </a:solidFill>
              <a:latin typeface="微软雅黑" panose="020B0503020204020204" charset="-122"/>
              <a:ea typeface="微软雅黑" panose="020B0503020204020204" charset="-122"/>
              <a:cs typeface="微软雅黑" panose="020B0503020204020204" charset="-122"/>
              <a:sym typeface="+mn-ea"/>
            </a:endParaRPr>
          </a:p>
        </p:txBody>
      </p:sp>
      <p:sp>
        <p:nvSpPr>
          <p:cNvPr id="7" name="object 20"/>
          <p:cNvSpPr txBox="1"/>
          <p:nvPr>
            <p:custDataLst>
              <p:tags r:id="rId7"/>
            </p:custDataLst>
          </p:nvPr>
        </p:nvSpPr>
        <p:spPr>
          <a:xfrm>
            <a:off x="6036083" y="8333468"/>
            <a:ext cx="3383915" cy="1350645"/>
          </a:xfrm>
          <a:prstGeom prst="rect">
            <a:avLst/>
          </a:prstGeom>
        </p:spPr>
        <p:txBody>
          <a:bodyPr vert="horz" wrap="square" lIns="0" tIns="88900" rIns="0" bIns="0" rtlCol="0">
            <a:spAutoFit/>
          </a:bodyPr>
          <a:p>
            <a:pPr marL="342265" indent="-342900" algn="l" defTabSz="914400" fontAlgn="auto">
              <a:lnSpc>
                <a:spcPct val="150000"/>
              </a:lnSpc>
              <a:spcBef>
                <a:spcPts val="600"/>
              </a:spcBef>
              <a:buClrTx/>
              <a:buSzTx/>
              <a:buFont typeface="Arial" panose="020B0604020202020204"/>
              <a:buChar char="•"/>
              <a:tabLst>
                <a:tab pos="342265" algn="l"/>
                <a:tab pos="342900" algn="l"/>
              </a:tabLst>
            </a:pPr>
            <a:r>
              <a:rPr sz="1600" dirty="0">
                <a:ea typeface="微软雅黑" panose="020B0503020204020204" charset="-122"/>
                <a:sym typeface="+mn-ea"/>
              </a:rPr>
              <a:t>生态效益</a:t>
            </a:r>
            <a:endParaRPr sz="1600" dirty="0">
              <a:ea typeface="微软雅黑" panose="020B0503020204020204" charset="-122"/>
              <a:sym typeface="+mn-ea"/>
            </a:endParaRPr>
          </a:p>
          <a:p>
            <a:pPr marL="342265" indent="-342900" algn="l" defTabSz="914400" fontAlgn="auto">
              <a:lnSpc>
                <a:spcPct val="150000"/>
              </a:lnSpc>
              <a:spcBef>
                <a:spcPts val="600"/>
              </a:spcBef>
              <a:buClrTx/>
              <a:buSzTx/>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社会效益</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a:p>
            <a:pPr marL="342265" indent="-342900" algn="l" defTabSz="914400" fontAlgn="auto">
              <a:lnSpc>
                <a:spcPct val="150000"/>
              </a:lnSpc>
              <a:spcBef>
                <a:spcPts val="600"/>
              </a:spcBef>
              <a:buClrTx/>
              <a:buSzTx/>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经济效益</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p:txBody>
      </p:sp>
      <p:sp>
        <p:nvSpPr>
          <p:cNvPr id="9" name="object 9"/>
          <p:cNvSpPr txBox="1"/>
          <p:nvPr>
            <p:custDataLst>
              <p:tags r:id="rId8"/>
            </p:custDataLst>
          </p:nvPr>
        </p:nvSpPr>
        <p:spPr>
          <a:xfrm>
            <a:off x="5290187" y="7810507"/>
            <a:ext cx="3366858" cy="627380"/>
          </a:xfrm>
          <a:prstGeom prst="rect">
            <a:avLst/>
          </a:prstGeom>
        </p:spPr>
        <p:txBody>
          <a:bodyPr vert="horz" wrap="square" lIns="0" tIns="12065" rIns="0" bIns="0" rtlCol="0">
            <a:spAutoFit/>
          </a:bodyPr>
          <a:p>
            <a:pPr marL="406400" defTabSz="914400">
              <a:spcBef>
                <a:spcPts val="5"/>
              </a:spcBef>
            </a:pPr>
            <a:r>
              <a:rPr lang="en-US" altLang="zh-CN" sz="4000" b="1" spc="-5" dirty="0">
                <a:solidFill>
                  <a:srgbClr val="76A981"/>
                </a:solidFill>
                <a:latin typeface="Times New Roman" panose="02020603050405020304"/>
                <a:cs typeface="Times New Roman" panose="02020603050405020304"/>
              </a:rPr>
              <a:t>08 </a:t>
            </a:r>
            <a:r>
              <a:rPr lang="zh-CN" altLang="en-US" sz="2200" b="1" dirty="0">
                <a:solidFill>
                  <a:srgbClr val="76A981"/>
                </a:solidFill>
                <a:latin typeface="微软雅黑" panose="020B0503020204020204" charset="-122"/>
                <a:ea typeface="微软雅黑" panose="020B0503020204020204" charset="-122"/>
                <a:cs typeface="微软雅黑" panose="020B0503020204020204" charset="-122"/>
              </a:rPr>
              <a:t>效益分析</a:t>
            </a:r>
            <a:endParaRPr lang="zh-CN" altLang="en-US" sz="2200" b="1" dirty="0">
              <a:solidFill>
                <a:srgbClr val="76A981"/>
              </a:solidFill>
              <a:latin typeface="微软雅黑" panose="020B0503020204020204" charset="-122"/>
              <a:ea typeface="微软雅黑" panose="020B0503020204020204" charset="-122"/>
              <a:cs typeface="微软雅黑" panose="020B0503020204020204" charset="-122"/>
            </a:endParaRPr>
          </a:p>
        </p:txBody>
      </p:sp>
      <p:sp>
        <p:nvSpPr>
          <p:cNvPr id="13" name="object 20"/>
          <p:cNvSpPr txBox="1"/>
          <p:nvPr>
            <p:custDataLst>
              <p:tags r:id="rId9"/>
            </p:custDataLst>
          </p:nvPr>
        </p:nvSpPr>
        <p:spPr>
          <a:xfrm>
            <a:off x="6029733" y="10166713"/>
            <a:ext cx="3383915" cy="3135630"/>
          </a:xfrm>
          <a:prstGeom prst="rect">
            <a:avLst/>
          </a:prstGeom>
        </p:spPr>
        <p:txBody>
          <a:bodyPr vert="horz" wrap="square" lIns="0" tIns="88900" rIns="0" bIns="0" rtlCol="0">
            <a:spAutoFit/>
          </a:bodyPr>
          <a:p>
            <a:pPr marL="342265" indent="-342900" algn="l" defTabSz="914400" fontAlgn="auto">
              <a:lnSpc>
                <a:spcPct val="150000"/>
              </a:lnSpc>
              <a:spcBef>
                <a:spcPts val="600"/>
              </a:spcBef>
              <a:buClrTx/>
              <a:buSzTx/>
              <a:buFont typeface="Arial" panose="020B0604020202020204"/>
              <a:buChar char="•"/>
              <a:tabLst>
                <a:tab pos="342265" algn="l"/>
                <a:tab pos="342900" algn="l"/>
              </a:tabLst>
            </a:pPr>
            <a:r>
              <a:rPr sz="1600" dirty="0">
                <a:ea typeface="微软雅黑" panose="020B0503020204020204" charset="-122"/>
                <a:sym typeface="+mn-ea"/>
              </a:rPr>
              <a:t>加强组织领导</a:t>
            </a:r>
            <a:endParaRPr sz="1600" dirty="0">
              <a:ea typeface="微软雅黑" panose="020B0503020204020204" charset="-122"/>
              <a:sym typeface="+mn-ea"/>
            </a:endParaRPr>
          </a:p>
          <a:p>
            <a:pPr marL="342265" indent="-342900" algn="l" defTabSz="914400" fontAlgn="auto">
              <a:lnSpc>
                <a:spcPct val="150000"/>
              </a:lnSpc>
              <a:spcBef>
                <a:spcPts val="600"/>
              </a:spcBef>
              <a:buClrTx/>
              <a:buSzTx/>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创新政策体系</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a:p>
            <a:pPr marL="342265" indent="-342900" algn="l" defTabSz="914400" fontAlgn="auto">
              <a:lnSpc>
                <a:spcPct val="150000"/>
              </a:lnSpc>
              <a:spcBef>
                <a:spcPts val="600"/>
              </a:spcBef>
              <a:buClrTx/>
              <a:buSzTx/>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加强科技支撑</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a:p>
            <a:pPr marL="342265" indent="-342900" algn="l" defTabSz="914400" fontAlgn="auto">
              <a:lnSpc>
                <a:spcPct val="150000"/>
              </a:lnSpc>
              <a:spcBef>
                <a:spcPts val="600"/>
              </a:spcBef>
              <a:buClrTx/>
              <a:buSzTx/>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强化评估监管</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a:p>
            <a:pPr marL="342265" indent="-342900" algn="l" defTabSz="914400" fontAlgn="auto">
              <a:lnSpc>
                <a:spcPct val="150000"/>
              </a:lnSpc>
              <a:spcBef>
                <a:spcPts val="600"/>
              </a:spcBef>
              <a:buClrTx/>
              <a:buSzTx/>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加强环境保护</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a:p>
            <a:pPr marL="342265" indent="-342900" algn="l" defTabSz="914400" fontAlgn="auto">
              <a:lnSpc>
                <a:spcPct val="150000"/>
              </a:lnSpc>
              <a:spcBef>
                <a:spcPts val="600"/>
              </a:spcBef>
              <a:buClrTx/>
              <a:buSzTx/>
              <a:buFont typeface="Arial" panose="020B0604020202020204"/>
              <a:buChar char="•"/>
              <a:tabLst>
                <a:tab pos="342265" algn="l"/>
                <a:tab pos="342900" algn="l"/>
              </a:tabLst>
            </a:pPr>
            <a:r>
              <a:rPr lang="zh-CN" altLang="en-US" sz="1600" dirty="0">
                <a:solidFill>
                  <a:prstClr val="black"/>
                </a:solidFill>
                <a:latin typeface="微软雅黑" panose="020B0503020204020204" charset="-122"/>
                <a:ea typeface="微软雅黑" panose="020B0503020204020204" charset="-122"/>
                <a:cs typeface="微软雅黑" panose="020B0503020204020204" charset="-122"/>
              </a:rPr>
              <a:t>鼓励公众参与</a:t>
            </a: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a:p>
            <a:pPr marL="342265" indent="-342900" algn="l" defTabSz="914400" fontAlgn="auto">
              <a:lnSpc>
                <a:spcPct val="150000"/>
              </a:lnSpc>
              <a:spcBef>
                <a:spcPts val="600"/>
              </a:spcBef>
              <a:buClrTx/>
              <a:buSzTx/>
              <a:buFont typeface="Arial" panose="020B0604020202020204"/>
              <a:buChar char="•"/>
              <a:tabLst>
                <a:tab pos="342265" algn="l"/>
                <a:tab pos="342900" algn="l"/>
              </a:tabLst>
            </a:pPr>
            <a:endParaRPr lang="zh-CN" altLang="en-US" sz="1600" dirty="0">
              <a:solidFill>
                <a:prstClr val="black"/>
              </a:solidFill>
              <a:latin typeface="微软雅黑" panose="020B0503020204020204" charset="-122"/>
              <a:ea typeface="微软雅黑" panose="020B0503020204020204" charset="-122"/>
              <a:cs typeface="微软雅黑" panose="020B0503020204020204" charset="-122"/>
            </a:endParaRPr>
          </a:p>
        </p:txBody>
      </p:sp>
      <p:sp>
        <p:nvSpPr>
          <p:cNvPr id="15" name="object 9"/>
          <p:cNvSpPr txBox="1"/>
          <p:nvPr>
            <p:custDataLst>
              <p:tags r:id="rId10"/>
            </p:custDataLst>
          </p:nvPr>
        </p:nvSpPr>
        <p:spPr>
          <a:xfrm>
            <a:off x="5283837" y="9624702"/>
            <a:ext cx="3366858" cy="627380"/>
          </a:xfrm>
          <a:prstGeom prst="rect">
            <a:avLst/>
          </a:prstGeom>
        </p:spPr>
        <p:txBody>
          <a:bodyPr vert="horz" wrap="square" lIns="0" tIns="12065" rIns="0" bIns="0" rtlCol="0">
            <a:spAutoFit/>
          </a:bodyPr>
          <a:p>
            <a:pPr marL="406400" defTabSz="914400">
              <a:spcBef>
                <a:spcPts val="5"/>
              </a:spcBef>
            </a:pPr>
            <a:r>
              <a:rPr lang="en-US" altLang="zh-CN" sz="4000" b="1" spc="-5" dirty="0">
                <a:solidFill>
                  <a:srgbClr val="76A981"/>
                </a:solidFill>
                <a:latin typeface="Times New Roman" panose="02020603050405020304"/>
                <a:cs typeface="Times New Roman" panose="02020603050405020304"/>
              </a:rPr>
              <a:t>09 </a:t>
            </a:r>
            <a:r>
              <a:rPr lang="zh-CN" altLang="en-US" sz="2200" b="1" dirty="0">
                <a:solidFill>
                  <a:srgbClr val="76A981"/>
                </a:solidFill>
                <a:latin typeface="微软雅黑" panose="020B0503020204020204" charset="-122"/>
                <a:ea typeface="微软雅黑" panose="020B0503020204020204" charset="-122"/>
                <a:cs typeface="微软雅黑" panose="020B0503020204020204" charset="-122"/>
              </a:rPr>
              <a:t>保障机制</a:t>
            </a:r>
            <a:endParaRPr lang="zh-CN" altLang="en-US" sz="2200" b="1" dirty="0">
              <a:solidFill>
                <a:srgbClr val="76A981"/>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990b760cad9a92c0b7ac453fbf49b3c"/>
          <p:cNvPicPr>
            <a:picLocks noChangeAspect="1"/>
          </p:cNvPicPr>
          <p:nvPr/>
        </p:nvPicPr>
        <p:blipFill>
          <a:blip r:embed="rId1"/>
          <a:stretch>
            <a:fillRect/>
          </a:stretch>
        </p:blipFill>
        <p:spPr>
          <a:xfrm>
            <a:off x="0" y="0"/>
            <a:ext cx="10690860" cy="8018145"/>
          </a:xfrm>
          <a:prstGeom prst="rect">
            <a:avLst/>
          </a:prstGeom>
          <a:effectLst/>
        </p:spPr>
      </p:pic>
      <p:sp>
        <p:nvSpPr>
          <p:cNvPr id="5" name="object 5"/>
          <p:cNvSpPr txBox="1"/>
          <p:nvPr/>
        </p:nvSpPr>
        <p:spPr>
          <a:xfrm>
            <a:off x="1555115" y="10314940"/>
            <a:ext cx="4831715" cy="4629785"/>
          </a:xfrm>
          <a:prstGeom prst="rect">
            <a:avLst/>
          </a:prstGeom>
          <a:ln w="0">
            <a:noFill/>
          </a:ln>
        </p:spPr>
        <p:txBody>
          <a:bodyPr vert="horz" wrap="square" lIns="0" tIns="14849" rIns="0" bIns="0" rtlCol="0">
            <a:noAutofit/>
          </a:bodyPr>
          <a:lstStyle/>
          <a:p>
            <a:pPr algn="l" defTabSz="914400">
              <a:lnSpc>
                <a:spcPct val="100000"/>
              </a:lnSpc>
              <a:spcBef>
                <a:spcPts val="10"/>
              </a:spcBef>
              <a:buClrTx/>
              <a:buSzTx/>
              <a:buFont typeface="Arial" panose="020B0604020202020204"/>
              <a:buChar char="•"/>
            </a:pPr>
            <a:r>
              <a:rPr lang="en-US" sz="3200" dirty="0">
                <a:latin typeface="黑体" panose="02010609060101010101" charset="-122"/>
                <a:ea typeface="黑体" panose="02010609060101010101" charset="-122"/>
                <a:cs typeface="黑体" panose="02010609060101010101" charset="-122"/>
                <a:sym typeface="+mn-ea"/>
              </a:rPr>
              <a:t> </a:t>
            </a:r>
            <a:r>
              <a:rPr sz="3200" dirty="0">
                <a:latin typeface="黑体" panose="02010609060101010101" charset="-122"/>
                <a:ea typeface="黑体" panose="02010609060101010101" charset="-122"/>
                <a:cs typeface="黑体" panose="02010609060101010101" charset="-122"/>
                <a:sym typeface="+mn-ea"/>
              </a:rPr>
              <a:t>规划背景</a:t>
            </a:r>
            <a:endParaRPr sz="3200" dirty="0">
              <a:latin typeface="黑体" panose="02010609060101010101" charset="-122"/>
              <a:ea typeface="黑体" panose="02010609060101010101" charset="-122"/>
              <a:cs typeface="黑体" panose="02010609060101010101" charset="-122"/>
              <a:sym typeface="+mn-ea"/>
            </a:endParaRPr>
          </a:p>
          <a:p>
            <a:pPr algn="l" defTabSz="914400">
              <a:lnSpc>
                <a:spcPct val="100000"/>
              </a:lnSpc>
              <a:spcBef>
                <a:spcPts val="10"/>
              </a:spcBef>
              <a:buClrTx/>
              <a:buSzTx/>
              <a:buFont typeface="Arial" panose="020B0604020202020204"/>
              <a:buChar char="•"/>
            </a:pPr>
            <a:endParaRPr lang="zh-CN" altLang="en-US" sz="3200" dirty="0">
              <a:latin typeface="黑体" panose="02010609060101010101" charset="-122"/>
              <a:ea typeface="黑体" panose="02010609060101010101" charset="-122"/>
              <a:cs typeface="黑体" panose="02010609060101010101" charset="-122"/>
            </a:endParaRPr>
          </a:p>
          <a:p>
            <a:pPr algn="l" defTabSz="914400">
              <a:lnSpc>
                <a:spcPct val="100000"/>
              </a:lnSpc>
              <a:spcBef>
                <a:spcPts val="10"/>
              </a:spcBef>
              <a:buClrTx/>
              <a:buSzTx/>
              <a:buFont typeface="Arial" panose="020B0604020202020204"/>
              <a:buChar char="•"/>
            </a:pPr>
            <a:r>
              <a:rPr lang="en-US" altLang="zh-CN" sz="3200" dirty="0">
                <a:latin typeface="黑体" panose="02010609060101010101" charset="-122"/>
                <a:ea typeface="黑体" panose="02010609060101010101" charset="-122"/>
                <a:cs typeface="黑体" panose="02010609060101010101" charset="-122"/>
                <a:sym typeface="+mn-ea"/>
              </a:rPr>
              <a:t> </a:t>
            </a:r>
            <a:r>
              <a:rPr lang="zh-CN" altLang="en-US" sz="3200" dirty="0">
                <a:latin typeface="黑体" panose="02010609060101010101" charset="-122"/>
                <a:ea typeface="黑体" panose="02010609060101010101" charset="-122"/>
                <a:cs typeface="黑体" panose="02010609060101010101" charset="-122"/>
                <a:sym typeface="+mn-ea"/>
              </a:rPr>
              <a:t>规划范围和期限</a:t>
            </a:r>
            <a:endParaRPr lang="zh-CN" altLang="en-US" sz="3200" dirty="0">
              <a:latin typeface="黑体" panose="02010609060101010101" charset="-122"/>
              <a:ea typeface="黑体" panose="02010609060101010101" charset="-122"/>
              <a:cs typeface="黑体" panose="02010609060101010101" charset="-122"/>
              <a:sym typeface="+mn-ea"/>
            </a:endParaRPr>
          </a:p>
          <a:p>
            <a:pPr algn="l" defTabSz="914400">
              <a:lnSpc>
                <a:spcPct val="100000"/>
              </a:lnSpc>
              <a:spcBef>
                <a:spcPts val="10"/>
              </a:spcBef>
              <a:buClrTx/>
              <a:buSzTx/>
              <a:buFont typeface="Arial" panose="020B0604020202020204"/>
              <a:buChar char="•"/>
            </a:pPr>
            <a:endParaRPr lang="zh-CN" altLang="en-US" sz="3200" dirty="0">
              <a:latin typeface="微软雅黑" panose="020B0503020204020204" charset="-122"/>
              <a:ea typeface="微软雅黑" panose="020B0503020204020204" charset="-122"/>
              <a:cs typeface="微软雅黑" panose="020B0503020204020204" charset="-122"/>
              <a:sym typeface="+mn-ea"/>
            </a:endParaRPr>
          </a:p>
          <a:p>
            <a:pPr indent="0" algn="l" defTabSz="914400">
              <a:lnSpc>
                <a:spcPct val="100000"/>
              </a:lnSpc>
              <a:spcBef>
                <a:spcPts val="10"/>
              </a:spcBef>
              <a:buClrTx/>
              <a:buSzTx/>
              <a:buFont typeface="Arial" panose="020B0604020202020204"/>
              <a:buNone/>
            </a:pPr>
            <a:endParaRPr lang="zh-CN" altLang="en-US" sz="3200" dirty="0">
              <a:latin typeface="微软雅黑" panose="020B0503020204020204" charset="-122"/>
              <a:ea typeface="微软雅黑" panose="020B0503020204020204" charset="-122"/>
              <a:cs typeface="微软雅黑" panose="020B0503020204020204" charset="-122"/>
              <a:sym typeface="+mn-ea"/>
            </a:endParaRPr>
          </a:p>
          <a:p>
            <a:pPr algn="l" defTabSz="914400">
              <a:lnSpc>
                <a:spcPct val="100000"/>
              </a:lnSpc>
              <a:spcBef>
                <a:spcPts val="10"/>
              </a:spcBef>
              <a:buClrTx/>
              <a:buSzTx/>
              <a:buFont typeface="Arial" panose="020B0604020202020204"/>
              <a:buChar char="•"/>
            </a:pPr>
            <a:endParaRPr lang="zh-CN" altLang="en-US" sz="3200" dirty="0">
              <a:latin typeface="微软雅黑" panose="020B0503020204020204" charset="-122"/>
              <a:ea typeface="微软雅黑" panose="020B0503020204020204" charset="-122"/>
              <a:cs typeface="微软雅黑" panose="020B0503020204020204" charset="-122"/>
            </a:endParaRPr>
          </a:p>
        </p:txBody>
      </p:sp>
      <p:sp>
        <p:nvSpPr>
          <p:cNvPr id="8" name="object 4"/>
          <p:cNvSpPr txBox="1"/>
          <p:nvPr/>
        </p:nvSpPr>
        <p:spPr>
          <a:xfrm>
            <a:off x="1117416" y="9013208"/>
            <a:ext cx="6817242" cy="836930"/>
          </a:xfrm>
          <a:prstGeom prst="rect">
            <a:avLst/>
          </a:prstGeom>
        </p:spPr>
        <p:txBody>
          <a:bodyPr vert="horz" wrap="square" lIns="0" tIns="14142" rIns="0" bIns="0" rtlCol="0">
            <a:spAutoFit/>
          </a:bodyPr>
          <a:lstStyle/>
          <a:p>
            <a:pPr marL="12700">
              <a:lnSpc>
                <a:spcPct val="100000"/>
              </a:lnSpc>
              <a:spcBef>
                <a:spcPts val="100"/>
              </a:spcBef>
            </a:pPr>
            <a:r>
              <a:rPr lang="en-US" altLang="zh-CN" sz="5350" b="1" dirty="0">
                <a:solidFill>
                  <a:srgbClr val="2E5496"/>
                </a:solidFill>
                <a:latin typeface="微软雅黑" panose="020B0503020204020204" charset="-122"/>
                <a:ea typeface="微软雅黑" panose="020B0503020204020204" charset="-122"/>
                <a:cs typeface="Arial Unicode MS" panose="020B0604020202020204" charset="-122"/>
              </a:rPr>
              <a:t>1.</a:t>
            </a:r>
            <a:r>
              <a:rPr lang="zh-CN" altLang="en-US" sz="5350" b="1" dirty="0">
                <a:solidFill>
                  <a:srgbClr val="2E5496"/>
                </a:solidFill>
                <a:latin typeface="微软雅黑" panose="020B0503020204020204" charset="-122"/>
                <a:ea typeface="微软雅黑" panose="020B0503020204020204" charset="-122"/>
                <a:cs typeface="Arial Unicode MS" panose="020B0604020202020204" charset="-122"/>
              </a:rPr>
              <a:t>规划总则</a:t>
            </a:r>
            <a:endParaRPr lang="zh-CN" altLang="en-US" sz="5350" b="1" dirty="0">
              <a:solidFill>
                <a:srgbClr val="2E5496"/>
              </a:solidFill>
              <a:latin typeface="微软雅黑" panose="020B0503020204020204" charset="-122"/>
              <a:ea typeface="微软雅黑" panose="020B0503020204020204" charset="-122"/>
              <a:cs typeface="Arial Unicode MS" panose="020B0604020202020204" charset="-122"/>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alpha val="7000"/>
              </a:schemeClr>
            </a:gs>
            <a:gs pos="81000">
              <a:srgbClr val="D4EBF3">
                <a:lumMod val="85000"/>
                <a:lumOff val="15000"/>
                <a:alpha val="85000"/>
              </a:srgbClr>
            </a:gs>
            <a:gs pos="94000">
              <a:schemeClr val="accent1">
                <a:lumMod val="45000"/>
                <a:lumOff val="55000"/>
                <a:alpha val="90000"/>
              </a:schemeClr>
            </a:gs>
            <a:gs pos="67000">
              <a:schemeClr val="accent1">
                <a:lumMod val="25000"/>
                <a:lumOff val="75000"/>
                <a:alpha val="85000"/>
              </a:schemeClr>
            </a:gs>
            <a:gs pos="41000">
              <a:schemeClr val="tx2">
                <a:lumMod val="20000"/>
                <a:lumOff val="80000"/>
              </a:schemeClr>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6" name="图片 5" descr="dd25e7a3816a4ebcb8fdb39aec80517"/>
          <p:cNvPicPr>
            <a:picLocks noChangeAspect="1"/>
          </p:cNvPicPr>
          <p:nvPr/>
        </p:nvPicPr>
        <p:blipFill>
          <a:blip r:embed="rId1">
            <a:lum bright="70000" contrast="-70000"/>
          </a:blip>
          <a:stretch>
            <a:fillRect/>
          </a:stretch>
        </p:blipFill>
        <p:spPr>
          <a:xfrm>
            <a:off x="-17145" y="0"/>
            <a:ext cx="10690860" cy="15118715"/>
          </a:xfrm>
          <a:prstGeom prst="rect">
            <a:avLst/>
          </a:prstGeom>
        </p:spPr>
      </p:pic>
      <p:sp>
        <p:nvSpPr>
          <p:cNvPr id="2" name="矩形 1"/>
          <p:cNvSpPr/>
          <p:nvPr/>
        </p:nvSpPr>
        <p:spPr>
          <a:xfrm>
            <a:off x="-17145" y="-21590"/>
            <a:ext cx="10705465" cy="15140940"/>
          </a:xfrm>
          <a:prstGeom prst="rect">
            <a:avLst/>
          </a:prstGeom>
          <a:gradFill rotWithShape="0">
            <a:gsLst>
              <a:gs pos="0">
                <a:schemeClr val="accent1">
                  <a:lumMod val="5000"/>
                  <a:lumOff val="95000"/>
                  <a:alpha val="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ln>
            <a:solidFill>
              <a:schemeClr val="accent1">
                <a:lumMod val="75000"/>
                <a:alpha val="88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 name="object 3"/>
          <p:cNvSpPr/>
          <p:nvPr/>
        </p:nvSpPr>
        <p:spPr>
          <a:xfrm>
            <a:off x="6129790" y="691666"/>
            <a:ext cx="0" cy="0"/>
          </a:xfrm>
          <a:custGeom>
            <a:avLst/>
            <a:gdLst/>
            <a:ahLst/>
            <a:cxnLst/>
            <a:rect l="l" t="t" r="r" b="b"/>
            <a:pathLst>
              <a:path>
                <a:moveTo>
                  <a:pt x="0" y="0"/>
                </a:moveTo>
                <a:lnTo>
                  <a:pt x="0" y="0"/>
                </a:lnTo>
              </a:path>
            </a:pathLst>
          </a:custGeom>
          <a:ln w="6350">
            <a:solidFill>
              <a:srgbClr val="4471C4"/>
            </a:solidFill>
          </a:ln>
        </p:spPr>
        <p:txBody>
          <a:bodyPr wrap="square" lIns="0" tIns="0" rIns="0" bIns="0" rtlCol="0"/>
          <a:lstStyle/>
          <a:p>
            <a:endParaRPr sz="2005"/>
          </a:p>
        </p:txBody>
      </p:sp>
      <p:sp>
        <p:nvSpPr>
          <p:cNvPr id="7" name="object 7"/>
          <p:cNvSpPr txBox="1"/>
          <p:nvPr/>
        </p:nvSpPr>
        <p:spPr>
          <a:xfrm>
            <a:off x="878966" y="1626830"/>
            <a:ext cx="3888395" cy="490220"/>
          </a:xfrm>
          <a:prstGeom prst="rect">
            <a:avLst/>
          </a:prstGeom>
        </p:spPr>
        <p:txBody>
          <a:bodyPr vert="horz" wrap="square" lIns="0" tIns="13435" rIns="0" bIns="0" rtlCol="0">
            <a:spAutoFit/>
          </a:bodyPr>
          <a:lstStyle/>
          <a:p>
            <a:pPr marL="59690" algn="l">
              <a:lnSpc>
                <a:spcPct val="100000"/>
              </a:lnSpc>
              <a:spcBef>
                <a:spcPts val="95"/>
              </a:spcBef>
              <a:buClrTx/>
              <a:buSzTx/>
              <a:buFontTx/>
            </a:pPr>
            <a:r>
              <a:rPr lang="en-US" sz="3100" b="1" spc="-5" dirty="0">
                <a:solidFill>
                  <a:srgbClr val="007EBA"/>
                </a:solidFill>
                <a:latin typeface="微软雅黑" panose="020B0503020204020204" charset="-122"/>
                <a:ea typeface="微软雅黑" panose="020B0503020204020204" charset="-122"/>
                <a:cs typeface="微软雅黑" panose="020B0503020204020204" charset="-122"/>
              </a:rPr>
              <a:t> </a:t>
            </a:r>
            <a:r>
              <a:rPr sz="3100" b="1" spc="-5" dirty="0">
                <a:solidFill>
                  <a:srgbClr val="007EBA"/>
                </a:solidFill>
                <a:latin typeface="微软雅黑" panose="020B0503020204020204" charset="-122"/>
                <a:ea typeface="微软雅黑" panose="020B0503020204020204" charset="-122"/>
                <a:cs typeface="微软雅黑" panose="020B0503020204020204" charset="-122"/>
              </a:rPr>
              <a:t>规划背景</a:t>
            </a:r>
            <a:endParaRPr sz="3100" b="1" spc="-5" dirty="0">
              <a:solidFill>
                <a:srgbClr val="007EBA"/>
              </a:solidFill>
              <a:latin typeface="微软雅黑" panose="020B0503020204020204" charset="-122"/>
              <a:ea typeface="微软雅黑" panose="020B0503020204020204" charset="-122"/>
              <a:cs typeface="微软雅黑" panose="020B0503020204020204" charset="-122"/>
            </a:endParaRPr>
          </a:p>
        </p:txBody>
      </p:sp>
      <p:sp>
        <p:nvSpPr>
          <p:cNvPr id="14" name="object 14"/>
          <p:cNvSpPr txBox="1">
            <a:spLocks noGrp="1"/>
          </p:cNvSpPr>
          <p:nvPr>
            <p:ph type="title"/>
          </p:nvPr>
        </p:nvSpPr>
        <p:spPr>
          <a:xfrm>
            <a:off x="740410" y="2233613"/>
            <a:ext cx="9195435" cy="7446645"/>
          </a:xfrm>
          <a:prstGeom prst="rect">
            <a:avLst/>
          </a:prstGeom>
        </p:spPr>
        <p:txBody>
          <a:bodyPr vert="horz" wrap="square" lIns="0" tIns="14142" rIns="0" bIns="0" rtlCol="0">
            <a:spAutoFit/>
          </a:bodyPr>
          <a:lstStyle/>
          <a:p>
            <a:pPr indent="457200" algn="just" defTabSz="914400" fontAlgn="auto">
              <a:lnSpc>
                <a:spcPct val="150000"/>
              </a:lnSpc>
              <a:spcBef>
                <a:spcPts val="100"/>
              </a:spcBef>
              <a:buClrTx/>
              <a:buSzTx/>
              <a:buFontTx/>
            </a:pPr>
            <a:r>
              <a:rPr lang="en-US" sz="2200" kern="2000" dirty="0">
                <a:solidFill>
                  <a:schemeClr val="tx1">
                    <a:lumMod val="95000"/>
                    <a:lumOff val="5000"/>
                  </a:schemeClr>
                </a:solidFill>
                <a:uFillTx/>
                <a:latin typeface="微软雅黑" panose="020B0503020204020204" charset="-122"/>
                <a:ea typeface="微软雅黑" panose="020B0503020204020204" charset="-122"/>
                <a:cs typeface="Microsoft JhengHei UI" panose="020B0604030504040204" charset="-120"/>
              </a:rPr>
              <a:t>   </a:t>
            </a: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 生态文明建设是关系人民福祉、民族未来的大计，加强生态保护修复对于推进生态文明建设、保障国家生态安全具有重要意义。在习近平生态文明思想指引下，积极探索统筹山水林田湖草沙一体化保护修复，系统实施国土空间生态修复是新时期推进生态文明和美丽中国建设的重大举措，是推进国家治理体系和治理能力现代化的重要议题以及满足人民群众对良好生态环境殷切期盼的重要途径。</a:t>
            </a:r>
            <a:b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b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彭阳县是国家重点生态功能区，因此编制《彭阳县国土空间生态修复规划（2021—2035年）》（以下简称《规划》）具有重要意义。根据自治区自然资源厅《关于推进市县级国土空间生态修复规划编制工作的通知》（宁自然资发〔2021〕116号）文件要求编制《规划》，必须衔接落实《宁夏回族自治区国土空间生态修复规划（2021—2035年）》和《彭阳县国土空间总体规划（2021-2035年）》要求，全面分析区域自然地理条件、掌握自然资源保护和利用情况、摸清生态本底状况，基于生态系统演替规律和内在机理，结合气候变化和人类活动影响，识别区域生态问题，预判重大生态风险。谋划县级生态修复总体布局，实行国土空间整体保护、系统修复、综合治理。针对县域生态、农业、城镇空间存在的突出生态问题，明确县级生态修复目标任务，确定生态修复分区和重点项目，促进彭阳县国土空间生态格局优化。</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endParaRPr>
          </a:p>
        </p:txBody>
      </p:sp>
      <p:sp>
        <p:nvSpPr>
          <p:cNvPr id="4" name="object 7"/>
          <p:cNvSpPr txBox="1"/>
          <p:nvPr>
            <p:custDataLst>
              <p:tags r:id="rId2"/>
            </p:custDataLst>
          </p:nvPr>
        </p:nvSpPr>
        <p:spPr>
          <a:xfrm>
            <a:off x="786891" y="10114875"/>
            <a:ext cx="3888395" cy="490220"/>
          </a:xfrm>
          <a:prstGeom prst="rect">
            <a:avLst/>
          </a:prstGeom>
        </p:spPr>
        <p:txBody>
          <a:bodyPr vert="horz" wrap="square" lIns="0" tIns="13435" rIns="0" bIns="0" rtlCol="0">
            <a:spAutoFit/>
          </a:bodyPr>
          <a:p>
            <a:pPr marL="59690" algn="l">
              <a:lnSpc>
                <a:spcPct val="100000"/>
              </a:lnSpc>
              <a:spcBef>
                <a:spcPts val="95"/>
              </a:spcBef>
              <a:buClrTx/>
              <a:buSzTx/>
              <a:buFontTx/>
            </a:pPr>
            <a:r>
              <a:rPr sz="3100" b="1" spc="-5" dirty="0">
                <a:solidFill>
                  <a:srgbClr val="007EBA"/>
                </a:solidFill>
                <a:latin typeface="微软雅黑" panose="020B0503020204020204" charset="-122"/>
                <a:ea typeface="微软雅黑" panose="020B0503020204020204" charset="-122"/>
                <a:cs typeface="微软雅黑" panose="020B0503020204020204" charset="-122"/>
                <a:sym typeface="+mn-ea"/>
              </a:rPr>
              <a:t>规划范围和期限</a:t>
            </a:r>
            <a:endParaRPr sz="3100" b="1" spc="-5" dirty="0">
              <a:solidFill>
                <a:srgbClr val="007EBA"/>
              </a:solidFill>
              <a:latin typeface="微软雅黑" panose="020B0503020204020204" charset="-122"/>
              <a:ea typeface="微软雅黑" panose="020B0503020204020204" charset="-122"/>
              <a:cs typeface="微软雅黑" panose="020B0503020204020204" charset="-122"/>
              <a:sym typeface="+mn-ea"/>
            </a:endParaRPr>
          </a:p>
        </p:txBody>
      </p:sp>
      <p:sp>
        <p:nvSpPr>
          <p:cNvPr id="5" name="object 14"/>
          <p:cNvSpPr txBox="1">
            <a:spLocks noGrp="1"/>
          </p:cNvSpPr>
          <p:nvPr>
            <p:custDataLst>
              <p:tags r:id="rId3"/>
            </p:custDataLst>
          </p:nvPr>
        </p:nvSpPr>
        <p:spPr>
          <a:xfrm>
            <a:off x="1337945" y="5736273"/>
            <a:ext cx="8952865" cy="521335"/>
          </a:xfrm>
          <a:prstGeom prst="rect">
            <a:avLst/>
          </a:prstGeom>
        </p:spPr>
        <p:txBody>
          <a:bodyPr vert="horz" wrap="square" lIns="0" tIns="14142" rIns="0" bIns="0" rtlCol="0" anchor="ctr">
            <a:spAutoFit/>
          </a:bodyPr>
          <a:lstStyle>
            <a:lvl1pPr algn="l" defTabSz="1069340" rtl="0" eaLnBrk="1" latinLnBrk="0" hangingPunct="1">
              <a:lnSpc>
                <a:spcPct val="90000"/>
              </a:lnSpc>
              <a:spcBef>
                <a:spcPct val="0"/>
              </a:spcBef>
              <a:buNone/>
              <a:defRPr sz="5145" kern="1200">
                <a:solidFill>
                  <a:schemeClr val="tx1"/>
                </a:solidFill>
                <a:latin typeface="+mj-lt"/>
                <a:ea typeface="+mj-ea"/>
                <a:cs typeface="+mj-cs"/>
              </a:defRPr>
            </a:lvl1pPr>
          </a:lstStyle>
          <a:p>
            <a:pPr marL="12700" indent="0" algn="just" fontAlgn="auto">
              <a:lnSpc>
                <a:spcPct val="150000"/>
              </a:lnSpc>
              <a:spcBef>
                <a:spcPts val="100"/>
              </a:spcBef>
            </a:pPr>
            <a:r>
              <a:rPr lang="en-US" sz="2200" kern="2000" dirty="0">
                <a:solidFill>
                  <a:schemeClr val="tx1">
                    <a:lumMod val="95000"/>
                    <a:lumOff val="5000"/>
                  </a:schemeClr>
                </a:solidFill>
                <a:uFillTx/>
                <a:latin typeface="微软雅黑" panose="020B0503020204020204" charset="-122"/>
                <a:ea typeface="微软雅黑" panose="020B0503020204020204" charset="-122"/>
                <a:cs typeface="Microsoft JhengHei UI" panose="020B0604030504040204" charset="-120"/>
              </a:rPr>
              <a:t>     </a:t>
            </a:r>
            <a:r>
              <a:rPr lang="en-US" sz="2000" kern="2000" dirty="0">
                <a:solidFill>
                  <a:schemeClr val="tx1">
                    <a:lumMod val="95000"/>
                    <a:lumOff val="5000"/>
                  </a:schemeClr>
                </a:solidFill>
                <a:uFillTx/>
                <a:latin typeface="微软雅黑" panose="020B0503020204020204" charset="-122"/>
                <a:ea typeface="微软雅黑" panose="020B0503020204020204" charset="-122"/>
                <a:cs typeface="Microsoft JhengHei UI" panose="020B0604030504040204" charset="-120"/>
              </a:rPr>
              <a:t> </a:t>
            </a:r>
            <a:endParaRPr sz="2000" kern="2000" dirty="0">
              <a:solidFill>
                <a:schemeClr val="tx1">
                  <a:lumMod val="95000"/>
                  <a:lumOff val="5000"/>
                </a:schemeClr>
              </a:solidFill>
              <a:uFillTx/>
              <a:latin typeface="微软雅黑" panose="020B0503020204020204" charset="-122"/>
              <a:ea typeface="微软雅黑" panose="020B0503020204020204" charset="-122"/>
              <a:cs typeface="Microsoft JhengHei UI" panose="020B0604030504040204" charset="-120"/>
            </a:endParaRPr>
          </a:p>
        </p:txBody>
      </p:sp>
      <p:sp>
        <p:nvSpPr>
          <p:cNvPr id="8" name="矩形 7"/>
          <p:cNvSpPr/>
          <p:nvPr>
            <p:custDataLst>
              <p:tags r:id="rId4"/>
            </p:custDataLst>
          </p:nvPr>
        </p:nvSpPr>
        <p:spPr>
          <a:xfrm>
            <a:off x="-17145" y="-19050"/>
            <a:ext cx="10727055" cy="15176500"/>
          </a:xfrm>
          <a:prstGeom prst="rect">
            <a:avLst/>
          </a:prstGeom>
          <a:noFill/>
          <a:ln w="101600" cmpd="sng">
            <a:solidFill>
              <a:schemeClr val="accent6">
                <a:lumMod val="60000"/>
                <a:lumOff val="40000"/>
                <a:alpha val="50000"/>
              </a:schemeClr>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grpSp>
        <p:nvGrpSpPr>
          <p:cNvPr id="36" name="组合 35"/>
          <p:cNvGrpSpPr/>
          <p:nvPr/>
        </p:nvGrpSpPr>
        <p:grpSpPr>
          <a:xfrm>
            <a:off x="635" y="0"/>
            <a:ext cx="1109980" cy="1452880"/>
            <a:chOff x="1" y="0"/>
            <a:chExt cx="1748" cy="2288"/>
          </a:xfrm>
        </p:grpSpPr>
        <p:cxnSp>
          <p:nvCxnSpPr>
            <p:cNvPr id="12" name="直接连接符 11"/>
            <p:cNvCxnSpPr/>
            <p:nvPr>
              <p:custDataLst>
                <p:tags r:id="rId5"/>
              </p:custDataLst>
            </p:nvPr>
          </p:nvCxnSpPr>
          <p:spPr>
            <a:xfrm>
              <a:off x="1526" y="0"/>
              <a:ext cx="12" cy="2088"/>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cxnSp>
          <p:nvCxnSpPr>
            <p:cNvPr id="23" name="直接连接符 22"/>
            <p:cNvCxnSpPr/>
            <p:nvPr>
              <p:custDataLst>
                <p:tags r:id="rId6"/>
              </p:custDataLst>
            </p:nvPr>
          </p:nvCxnSpPr>
          <p:spPr>
            <a:xfrm>
              <a:off x="1" y="2068"/>
              <a:ext cx="1548" cy="12"/>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cxnSp>
          <p:nvCxnSpPr>
            <p:cNvPr id="24" name="直接连接符 23"/>
            <p:cNvCxnSpPr/>
            <p:nvPr>
              <p:custDataLst>
                <p:tags r:id="rId7"/>
              </p:custDataLst>
            </p:nvPr>
          </p:nvCxnSpPr>
          <p:spPr>
            <a:xfrm>
              <a:off x="1726" y="200"/>
              <a:ext cx="12" cy="2088"/>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cxnSp>
          <p:nvCxnSpPr>
            <p:cNvPr id="25" name="直接连接符 24"/>
            <p:cNvCxnSpPr/>
            <p:nvPr>
              <p:custDataLst>
                <p:tags r:id="rId8"/>
              </p:custDataLst>
            </p:nvPr>
          </p:nvCxnSpPr>
          <p:spPr>
            <a:xfrm>
              <a:off x="201" y="2268"/>
              <a:ext cx="1548" cy="12"/>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cxnSp>
          <p:nvCxnSpPr>
            <p:cNvPr id="26" name="直接连接符 25"/>
            <p:cNvCxnSpPr/>
            <p:nvPr>
              <p:custDataLst>
                <p:tags r:id="rId9"/>
              </p:custDataLst>
            </p:nvPr>
          </p:nvCxnSpPr>
          <p:spPr>
            <a:xfrm>
              <a:off x="1320" y="573"/>
              <a:ext cx="12" cy="1284"/>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cxnSp>
          <p:nvCxnSpPr>
            <p:cNvPr id="27" name="直接连接符 26"/>
            <p:cNvCxnSpPr/>
            <p:nvPr>
              <p:custDataLst>
                <p:tags r:id="rId10"/>
              </p:custDataLst>
            </p:nvPr>
          </p:nvCxnSpPr>
          <p:spPr>
            <a:xfrm>
              <a:off x="444" y="1821"/>
              <a:ext cx="876" cy="12"/>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grpSp>
      <p:sp>
        <p:nvSpPr>
          <p:cNvPr id="10" name="object 14"/>
          <p:cNvSpPr txBox="1">
            <a:spLocks noGrp="1"/>
          </p:cNvSpPr>
          <p:nvPr>
            <p:custDataLst>
              <p:tags r:id="rId11"/>
            </p:custDataLst>
          </p:nvPr>
        </p:nvSpPr>
        <p:spPr>
          <a:xfrm>
            <a:off x="13335" y="9877108"/>
            <a:ext cx="9195435" cy="475615"/>
          </a:xfrm>
          <a:prstGeom prst="rect">
            <a:avLst/>
          </a:prstGeom>
        </p:spPr>
        <p:txBody>
          <a:bodyPr vert="horz" wrap="square" lIns="0" tIns="14142" rIns="0" bIns="0" rtlCol="0" anchor="ctr">
            <a:spAutoFit/>
          </a:bodyPr>
          <a:lstStyle>
            <a:lvl1pPr algn="l" defTabSz="1069340" rtl="0" eaLnBrk="1" latinLnBrk="0" hangingPunct="1">
              <a:lnSpc>
                <a:spcPct val="90000"/>
              </a:lnSpc>
              <a:spcBef>
                <a:spcPct val="0"/>
              </a:spcBef>
              <a:buNone/>
              <a:defRPr sz="5145" kern="1200">
                <a:solidFill>
                  <a:schemeClr val="tx1"/>
                </a:solidFill>
                <a:latin typeface="+mj-lt"/>
                <a:ea typeface="+mj-ea"/>
                <a:cs typeface="+mj-cs"/>
              </a:defRPr>
            </a:lvl1pPr>
          </a:lstStyle>
          <a:p>
            <a:pPr marL="12700" indent="0" algn="just" fontAlgn="auto">
              <a:lnSpc>
                <a:spcPct val="150000"/>
              </a:lnSpc>
              <a:spcBef>
                <a:spcPts val="100"/>
              </a:spcBef>
            </a:pPr>
            <a:r>
              <a:rPr sz="2000" kern="2000" dirty="0">
                <a:solidFill>
                  <a:schemeClr val="tx1">
                    <a:lumMod val="95000"/>
                    <a:lumOff val="5000"/>
                  </a:schemeClr>
                </a:solidFill>
                <a:uFillTx/>
                <a:latin typeface="微软雅黑" panose="020B0503020204020204" charset="-122"/>
                <a:ea typeface="微软雅黑" panose="020B0503020204020204" charset="-122"/>
                <a:cs typeface="Microsoft JhengHei UI" panose="020B0604030504040204" charset="-120"/>
              </a:rPr>
              <a:t> </a:t>
            </a:r>
            <a:endParaRPr sz="2000" kern="2000" dirty="0">
              <a:solidFill>
                <a:schemeClr val="tx1">
                  <a:lumMod val="95000"/>
                  <a:lumOff val="5000"/>
                </a:schemeClr>
              </a:solidFill>
              <a:uFillTx/>
              <a:latin typeface="微软雅黑" panose="020B0503020204020204" charset="-122"/>
              <a:ea typeface="微软雅黑" panose="020B0503020204020204" charset="-122"/>
              <a:cs typeface="Microsoft JhengHei UI" panose="020B0604030504040204" charset="-120"/>
            </a:endParaRPr>
          </a:p>
        </p:txBody>
      </p:sp>
      <p:sp>
        <p:nvSpPr>
          <p:cNvPr id="11" name="object 14"/>
          <p:cNvSpPr txBox="1">
            <a:spLocks noGrp="1"/>
          </p:cNvSpPr>
          <p:nvPr>
            <p:custDataLst>
              <p:tags r:id="rId12"/>
            </p:custDataLst>
          </p:nvPr>
        </p:nvSpPr>
        <p:spPr>
          <a:xfrm>
            <a:off x="740410" y="10785159"/>
            <a:ext cx="9195435" cy="1411605"/>
          </a:xfrm>
          <a:prstGeom prst="rect">
            <a:avLst/>
          </a:prstGeom>
        </p:spPr>
        <p:txBody>
          <a:bodyPr vert="horz" wrap="square" lIns="0" tIns="14142" rIns="0" bIns="0" rtlCol="0" anchor="ctr">
            <a:spAutoFit/>
          </a:bodyPr>
          <a:lstStyle>
            <a:lvl1pPr algn="l" defTabSz="1069340" rtl="0" eaLnBrk="1" latinLnBrk="0" hangingPunct="1">
              <a:lnSpc>
                <a:spcPct val="90000"/>
              </a:lnSpc>
              <a:spcBef>
                <a:spcPct val="0"/>
              </a:spcBef>
              <a:buNone/>
              <a:defRPr sz="5145" kern="1200">
                <a:solidFill>
                  <a:schemeClr val="tx1"/>
                </a:solidFill>
                <a:latin typeface="+mj-lt"/>
                <a:ea typeface="+mj-ea"/>
                <a:cs typeface="+mj-cs"/>
              </a:defRPr>
            </a:lvl1pPr>
          </a:lstStyle>
          <a:p>
            <a:pPr indent="457200" algn="just" defTabSz="914400" fontAlgn="auto">
              <a:lnSpc>
                <a:spcPct val="150000"/>
              </a:lnSpc>
              <a:spcBef>
                <a:spcPts val="100"/>
              </a:spcBef>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规划范围包括彭阳县行政辖区内全部国土空间，面积为2533.52平方公里。</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endParaRPr>
          </a:p>
          <a:p>
            <a:pPr indent="457200" algn="just" defTabSz="914400" fontAlgn="auto">
              <a:lnSpc>
                <a:spcPct val="150000"/>
              </a:lnSpc>
              <a:spcBef>
                <a:spcPts val="100"/>
              </a:spcBef>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规划期限为2021—2035年，基准年为2020年，近期目标年为2025年，中期目标年为2030年，远期目标年为2035年。</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4"/>
          <p:cNvSpPr txBox="1"/>
          <p:nvPr/>
        </p:nvSpPr>
        <p:spPr>
          <a:xfrm>
            <a:off x="930643" y="7832145"/>
            <a:ext cx="6816738" cy="836930"/>
          </a:xfrm>
          <a:prstGeom prst="rect">
            <a:avLst/>
          </a:prstGeom>
        </p:spPr>
        <p:txBody>
          <a:bodyPr vert="horz" wrap="square" lIns="0" tIns="14143" rIns="0" bIns="0" rtlCol="0">
            <a:spAutoFit/>
          </a:bodyPr>
          <a:lstStyle/>
          <a:p>
            <a:pPr marL="12700" algn="l">
              <a:spcBef>
                <a:spcPts val="100"/>
              </a:spcBef>
              <a:buClrTx/>
              <a:buSzTx/>
              <a:buFontTx/>
            </a:pPr>
            <a:r>
              <a:rPr lang="en-US" altLang="zh-CN" sz="5350" b="1" dirty="0">
                <a:solidFill>
                  <a:srgbClr val="2E5496"/>
                </a:solidFill>
                <a:latin typeface="微软雅黑" panose="020B0503020204020204" charset="-122"/>
                <a:ea typeface="微软雅黑" panose="020B0503020204020204" charset="-122"/>
                <a:cs typeface="Arial Unicode MS" panose="020B0604020202020204" charset="-122"/>
              </a:rPr>
              <a:t>2</a:t>
            </a:r>
            <a:r>
              <a:rPr lang="zh-CN" altLang="en-US" sz="5350" b="1" dirty="0">
                <a:solidFill>
                  <a:srgbClr val="2E5496"/>
                </a:solidFill>
                <a:latin typeface="微软雅黑" panose="020B0503020204020204" charset="-122"/>
                <a:ea typeface="微软雅黑" panose="020B0503020204020204" charset="-122"/>
                <a:cs typeface="Arial Unicode MS" panose="020B0604020202020204" charset="-122"/>
              </a:rPr>
              <a:t>.</a:t>
            </a:r>
            <a:r>
              <a:rPr lang="en-US" altLang="zh-CN" sz="5350" b="1" dirty="0">
                <a:solidFill>
                  <a:srgbClr val="2E5496"/>
                </a:solidFill>
                <a:latin typeface="微软雅黑" panose="020B0503020204020204" charset="-122"/>
                <a:ea typeface="微软雅黑" panose="020B0503020204020204" charset="-122"/>
                <a:cs typeface="Arial Unicode MS" panose="020B0604020202020204" charset="-122"/>
              </a:rPr>
              <a:t> </a:t>
            </a:r>
            <a:r>
              <a:rPr lang="zh-CN" altLang="en-US" sz="5350" b="1" dirty="0">
                <a:solidFill>
                  <a:srgbClr val="2E5496"/>
                </a:solidFill>
                <a:latin typeface="微软雅黑" panose="020B0503020204020204" charset="-122"/>
                <a:ea typeface="微软雅黑" panose="020B0503020204020204" charset="-122"/>
                <a:cs typeface="Arial Unicode MS" panose="020B0604020202020204" charset="-122"/>
              </a:rPr>
              <a:t>现状与形势</a:t>
            </a:r>
            <a:endParaRPr lang="zh-CN" altLang="en-US" sz="5350" b="1" dirty="0">
              <a:solidFill>
                <a:srgbClr val="2E5496"/>
              </a:solidFill>
              <a:latin typeface="微软雅黑" panose="020B0503020204020204" charset="-122"/>
              <a:ea typeface="微软雅黑" panose="020B0503020204020204" charset="-122"/>
              <a:cs typeface="Arial Unicode MS" panose="020B0604020202020204" charset="-122"/>
            </a:endParaRPr>
          </a:p>
        </p:txBody>
      </p:sp>
      <p:sp>
        <p:nvSpPr>
          <p:cNvPr id="5" name="object 5"/>
          <p:cNvSpPr txBox="1"/>
          <p:nvPr/>
        </p:nvSpPr>
        <p:spPr>
          <a:xfrm>
            <a:off x="1361440" y="9086850"/>
            <a:ext cx="6932295" cy="6127750"/>
          </a:xfrm>
          <a:prstGeom prst="rect">
            <a:avLst/>
          </a:prstGeom>
        </p:spPr>
        <p:txBody>
          <a:bodyPr vert="horz" wrap="square" lIns="0" tIns="14850" rIns="0" bIns="0" rtlCol="0">
            <a:spAutoFit/>
          </a:bodyPr>
          <a:lstStyle/>
          <a:p>
            <a:pPr algn="l">
              <a:spcBef>
                <a:spcPts val="10"/>
              </a:spcBef>
              <a:buClrTx/>
              <a:buSzTx/>
              <a:buFont typeface="Arial" panose="020B0604020202020204"/>
              <a:buChar char="•"/>
            </a:pPr>
            <a:r>
              <a:rPr lang="en-US" sz="3200">
                <a:latin typeface="微软雅黑" panose="020B0503020204020204" charset="-122"/>
                <a:ea typeface="微软雅黑" panose="020B0503020204020204" charset="-122"/>
                <a:cs typeface="微软雅黑" panose="020B0503020204020204" charset="-122"/>
              </a:rPr>
              <a:t>  </a:t>
            </a:r>
            <a:r>
              <a:rPr sz="3200">
                <a:latin typeface="微软雅黑" panose="020B0503020204020204" charset="-122"/>
                <a:ea typeface="微软雅黑" panose="020B0503020204020204" charset="-122"/>
                <a:cs typeface="微软雅黑" panose="020B0503020204020204" charset="-122"/>
              </a:rPr>
              <a:t>区位概况</a:t>
            </a:r>
            <a:endParaRPr sz="3200">
              <a:latin typeface="微软雅黑" panose="020B0503020204020204" charset="-122"/>
              <a:ea typeface="微软雅黑" panose="020B0503020204020204" charset="-122"/>
              <a:cs typeface="微软雅黑" panose="020B0503020204020204" charset="-122"/>
            </a:endParaRPr>
          </a:p>
          <a:p>
            <a:pPr algn="l">
              <a:spcBef>
                <a:spcPts val="10"/>
              </a:spcBef>
              <a:buClrTx/>
              <a:buSzTx/>
              <a:buFont typeface="Arial" panose="020B0604020202020204"/>
              <a:buChar char="•"/>
            </a:pPr>
            <a:endParaRPr sz="3200">
              <a:latin typeface="微软雅黑" panose="020B0503020204020204" charset="-122"/>
              <a:ea typeface="微软雅黑" panose="020B0503020204020204" charset="-122"/>
              <a:cs typeface="微软雅黑" panose="020B0503020204020204" charset="-122"/>
            </a:endParaRPr>
          </a:p>
          <a:p>
            <a:pPr algn="l" defTabSz="914400">
              <a:spcBef>
                <a:spcPts val="10"/>
              </a:spcBef>
              <a:buClrTx/>
              <a:buSzTx/>
              <a:buFont typeface="Arial" panose="020B0604020202020204"/>
              <a:buChar char="•"/>
            </a:pPr>
            <a:r>
              <a:rPr sz="3200">
                <a:latin typeface="微软雅黑" panose="020B0503020204020204" charset="-122"/>
                <a:ea typeface="微软雅黑" panose="020B0503020204020204" charset="-122"/>
                <a:cs typeface="微软雅黑" panose="020B0503020204020204" charset="-122"/>
              </a:rPr>
              <a:t>  自然地理</a:t>
            </a:r>
            <a:endParaRPr sz="3200">
              <a:latin typeface="微软雅黑" panose="020B0503020204020204" charset="-122"/>
              <a:ea typeface="微软雅黑" panose="020B0503020204020204" charset="-122"/>
              <a:cs typeface="微软雅黑" panose="020B0503020204020204" charset="-122"/>
            </a:endParaRPr>
          </a:p>
          <a:p>
            <a:pPr algn="l" defTabSz="914400">
              <a:spcBef>
                <a:spcPts val="10"/>
              </a:spcBef>
              <a:buClrTx/>
              <a:buSzTx/>
              <a:buFont typeface="Arial" panose="020B0604020202020204"/>
              <a:buChar char="•"/>
            </a:pPr>
            <a:endParaRPr sz="3200">
              <a:latin typeface="微软雅黑" panose="020B0503020204020204" charset="-122"/>
              <a:ea typeface="微软雅黑" panose="020B0503020204020204" charset="-122"/>
              <a:cs typeface="微软雅黑" panose="020B0503020204020204" charset="-122"/>
            </a:endParaRPr>
          </a:p>
          <a:p>
            <a:pPr algn="l" defTabSz="914400">
              <a:spcBef>
                <a:spcPts val="10"/>
              </a:spcBef>
              <a:buClrTx/>
              <a:buSzTx/>
              <a:buFont typeface="Arial" panose="020B0604020202020204"/>
              <a:buChar char="•"/>
            </a:pPr>
            <a:r>
              <a:rPr lang="en-US" sz="3200" spc="-5" dirty="0">
                <a:ea typeface="微软雅黑" panose="020B0503020204020204" charset="-122"/>
                <a:sym typeface="+mn-ea"/>
              </a:rPr>
              <a:t>   </a:t>
            </a:r>
            <a:r>
              <a:rPr sz="3200" spc="-5" dirty="0">
                <a:ea typeface="微软雅黑" panose="020B0503020204020204" charset="-122"/>
                <a:sym typeface="+mn-ea"/>
              </a:rPr>
              <a:t>自然资源</a:t>
            </a:r>
            <a:endParaRPr sz="3200" spc="-5" dirty="0">
              <a:ea typeface="微软雅黑" panose="020B0503020204020204" charset="-122"/>
              <a:sym typeface="+mn-ea"/>
            </a:endParaRPr>
          </a:p>
          <a:p>
            <a:pPr algn="l" defTabSz="914400">
              <a:spcBef>
                <a:spcPts val="10"/>
              </a:spcBef>
              <a:buClrTx/>
              <a:buSzTx/>
              <a:buFont typeface="Arial" panose="020B0604020202020204"/>
              <a:buChar char="•"/>
            </a:pPr>
            <a:endParaRPr sz="3200" spc="-5" dirty="0">
              <a:ea typeface="微软雅黑" panose="020B0503020204020204" charset="-122"/>
              <a:sym typeface="+mn-ea"/>
            </a:endParaRPr>
          </a:p>
          <a:p>
            <a:pPr algn="l" defTabSz="914400">
              <a:spcBef>
                <a:spcPts val="10"/>
              </a:spcBef>
              <a:buClrTx/>
              <a:buSzTx/>
              <a:buFont typeface="Arial" panose="020B0604020202020204"/>
              <a:buChar char="•"/>
            </a:pPr>
            <a:r>
              <a:rPr lang="en-US" sz="3200" spc="-5" dirty="0">
                <a:ea typeface="微软雅黑" panose="020B0503020204020204" charset="-122"/>
                <a:sym typeface="+mn-ea"/>
              </a:rPr>
              <a:t>   </a:t>
            </a:r>
            <a:r>
              <a:rPr sz="3200" spc="-5" dirty="0">
                <a:ea typeface="微软雅黑" panose="020B0503020204020204" charset="-122"/>
                <a:sym typeface="+mn-ea"/>
              </a:rPr>
              <a:t>经济社会发展情况</a:t>
            </a:r>
            <a:endParaRPr sz="3200" spc="-5" dirty="0">
              <a:ea typeface="微软雅黑" panose="020B0503020204020204" charset="-122"/>
              <a:sym typeface="+mn-ea"/>
            </a:endParaRPr>
          </a:p>
          <a:p>
            <a:pPr algn="l" defTabSz="914400">
              <a:spcBef>
                <a:spcPts val="10"/>
              </a:spcBef>
              <a:buClrTx/>
              <a:buSzTx/>
              <a:buFont typeface="Arial" panose="020B0604020202020204"/>
              <a:buChar char="•"/>
            </a:pPr>
            <a:endParaRPr sz="3200" spc="-5" dirty="0">
              <a:ea typeface="微软雅黑" panose="020B0503020204020204" charset="-122"/>
              <a:sym typeface="+mn-ea"/>
            </a:endParaRPr>
          </a:p>
          <a:p>
            <a:pPr algn="l" defTabSz="914400">
              <a:spcBef>
                <a:spcPts val="10"/>
              </a:spcBef>
              <a:buClrTx/>
              <a:buSzTx/>
              <a:buFont typeface="Arial" panose="020B0604020202020204"/>
              <a:buChar char="•"/>
            </a:pPr>
            <a:r>
              <a:rPr lang="en-US" sz="3200" spc="-5" dirty="0">
                <a:ea typeface="微软雅黑" panose="020B0503020204020204" charset="-122"/>
                <a:sym typeface="+mn-ea"/>
              </a:rPr>
              <a:t>   </a:t>
            </a:r>
            <a:r>
              <a:rPr sz="3200" spc="-5" dirty="0">
                <a:ea typeface="微软雅黑" panose="020B0503020204020204" charset="-122"/>
                <a:sym typeface="+mn-ea"/>
              </a:rPr>
              <a:t>机遇与挑战</a:t>
            </a:r>
            <a:endParaRPr sz="3200" spc="-5" dirty="0">
              <a:ea typeface="微软雅黑" panose="020B0503020204020204" charset="-122"/>
              <a:sym typeface="+mn-ea"/>
            </a:endParaRPr>
          </a:p>
          <a:p>
            <a:pPr indent="0" algn="l" defTabSz="914400">
              <a:spcBef>
                <a:spcPts val="10"/>
              </a:spcBef>
              <a:buClrTx/>
              <a:buSzTx/>
              <a:buFont typeface="Arial" panose="020B0604020202020204"/>
              <a:buNone/>
            </a:pPr>
            <a:endParaRPr lang="zh-CN" altLang="en-US" sz="3200">
              <a:latin typeface="微软雅黑" panose="020B0503020204020204" charset="-122"/>
              <a:ea typeface="微软雅黑" panose="020B0503020204020204" charset="-122"/>
              <a:cs typeface="微软雅黑" panose="020B0503020204020204" charset="-122"/>
            </a:endParaRPr>
          </a:p>
          <a:p>
            <a:pPr indent="0" algn="l" defTabSz="914400">
              <a:spcBef>
                <a:spcPts val="10"/>
              </a:spcBef>
              <a:buClrTx/>
              <a:buSzTx/>
              <a:buFont typeface="Arial" panose="020B0604020202020204"/>
              <a:buNone/>
            </a:pPr>
            <a:endParaRPr sz="3200">
              <a:latin typeface="微软雅黑" panose="020B0503020204020204" charset="-122"/>
              <a:ea typeface="微软雅黑" panose="020B0503020204020204" charset="-122"/>
              <a:cs typeface="微软雅黑" panose="020B0503020204020204" charset="-122"/>
            </a:endParaRPr>
          </a:p>
          <a:p>
            <a:pPr indent="0" algn="l">
              <a:spcBef>
                <a:spcPts val="10"/>
              </a:spcBef>
              <a:buClrTx/>
              <a:buSzTx/>
              <a:buFont typeface="Arial" panose="020B0604020202020204"/>
              <a:buNone/>
            </a:pPr>
            <a:endParaRPr lang="zh-CN" sz="2200" dirty="0">
              <a:ln w="0">
                <a:solidFill>
                  <a:sysClr val="windowText" lastClr="000000"/>
                </a:solidFill>
              </a:ln>
              <a:latin typeface="微软雅黑" panose="020B0503020204020204" charset="-122"/>
              <a:ea typeface="微软雅黑" panose="020B0503020204020204" charset="-122"/>
              <a:cs typeface="微软雅黑" panose="020B0503020204020204" charset="-122"/>
            </a:endParaRPr>
          </a:p>
          <a:p>
            <a:pPr marL="396240" indent="-381635">
              <a:spcBef>
                <a:spcPts val="5"/>
              </a:spcBef>
              <a:buFont typeface="Arial" panose="020B0604020202020204"/>
              <a:buChar char="•"/>
              <a:tabLst>
                <a:tab pos="394970" algn="l"/>
                <a:tab pos="395605" algn="l"/>
              </a:tabLst>
            </a:pPr>
            <a:endParaRPr sz="2225" b="1" dirty="0">
              <a:latin typeface="微软雅黑" panose="020B0503020204020204" charset="-122"/>
              <a:ea typeface="微软雅黑" panose="020B0503020204020204" charset="-122"/>
              <a:cs typeface="微软雅黑" panose="020B0503020204020204" charset="-122"/>
            </a:endParaRPr>
          </a:p>
        </p:txBody>
      </p:sp>
      <p:sp>
        <p:nvSpPr>
          <p:cNvPr id="7" name="任意多边形 6"/>
          <p:cNvSpPr/>
          <p:nvPr>
            <p:custDataLst>
              <p:tags r:id="rId1"/>
            </p:custDataLst>
          </p:nvPr>
        </p:nvSpPr>
        <p:spPr>
          <a:xfrm>
            <a:off x="53684" y="208"/>
            <a:ext cx="10637566" cy="925920"/>
          </a:xfrm>
          <a:custGeom>
            <a:avLst/>
            <a:gdLst>
              <a:gd name="connisteX0" fmla="*/ 25400 w 7390130"/>
              <a:gd name="connsiteY0" fmla="*/ 499745 h 643255"/>
              <a:gd name="connisteX1" fmla="*/ 582930 w 7390130"/>
              <a:gd name="connsiteY1" fmla="*/ 617855 h 643255"/>
              <a:gd name="connisteX2" fmla="*/ 1590675 w 7390130"/>
              <a:gd name="connsiteY2" fmla="*/ 575945 h 643255"/>
              <a:gd name="connisteX3" fmla="*/ 2614930 w 7390130"/>
              <a:gd name="connsiteY3" fmla="*/ 601345 h 643255"/>
              <a:gd name="connisteX4" fmla="*/ 3224530 w 7390130"/>
              <a:gd name="connsiteY4" fmla="*/ 643255 h 643255"/>
              <a:gd name="connisteX5" fmla="*/ 3292475 w 7390130"/>
              <a:gd name="connsiteY5" fmla="*/ 617855 h 643255"/>
              <a:gd name="connisteX6" fmla="*/ 3359785 w 7390130"/>
              <a:gd name="connsiteY6" fmla="*/ 601345 h 643255"/>
              <a:gd name="connisteX7" fmla="*/ 4350385 w 7390130"/>
              <a:gd name="connsiteY7" fmla="*/ 482600 h 643255"/>
              <a:gd name="connisteX8" fmla="*/ 4604385 w 7390130"/>
              <a:gd name="connsiteY8" fmla="*/ 389255 h 643255"/>
              <a:gd name="connisteX9" fmla="*/ 5340985 w 7390130"/>
              <a:gd name="connsiteY9" fmla="*/ 474345 h 643255"/>
              <a:gd name="connisteX10" fmla="*/ 6010275 w 7390130"/>
              <a:gd name="connsiteY10" fmla="*/ 398145 h 643255"/>
              <a:gd name="connisteX11" fmla="*/ 6932930 w 7390130"/>
              <a:gd name="connsiteY11" fmla="*/ 398145 h 643255"/>
              <a:gd name="connisteX12" fmla="*/ 7347585 w 7390130"/>
              <a:gd name="connsiteY12" fmla="*/ 414655 h 643255"/>
              <a:gd name="connisteX13" fmla="*/ 7313930 w 7390130"/>
              <a:gd name="connsiteY13" fmla="*/ 93345 h 643255"/>
              <a:gd name="connisteX14" fmla="*/ 7390130 w 7390130"/>
              <a:gd name="connsiteY14" fmla="*/ 42545 h 643255"/>
              <a:gd name="connisteX15" fmla="*/ 0 w 7390130"/>
              <a:gd name="connsiteY15" fmla="*/ 0 h 643255"/>
              <a:gd name="connisteX16" fmla="*/ 59055 w 7390130"/>
              <a:gd name="connsiteY16" fmla="*/ 516255 h 643255"/>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 ang="0">
                <a:pos x="connisteX9" y="connsiteY9"/>
              </a:cxn>
              <a:cxn ang="0">
                <a:pos x="connisteX10" y="connsiteY10"/>
              </a:cxn>
              <a:cxn ang="0">
                <a:pos x="connisteX11" y="connsiteY11"/>
              </a:cxn>
              <a:cxn ang="0">
                <a:pos x="connisteX12" y="connsiteY12"/>
              </a:cxn>
              <a:cxn ang="0">
                <a:pos x="connisteX13" y="connsiteY13"/>
              </a:cxn>
              <a:cxn ang="0">
                <a:pos x="connisteX14" y="connsiteY14"/>
              </a:cxn>
              <a:cxn ang="0">
                <a:pos x="connisteX15" y="connsiteY15"/>
              </a:cxn>
              <a:cxn ang="0">
                <a:pos x="connisteX16" y="connsiteY16"/>
              </a:cxn>
            </a:cxnLst>
            <a:rect l="l" t="t" r="r" b="b"/>
            <a:pathLst>
              <a:path w="7390130" h="643255">
                <a:moveTo>
                  <a:pt x="25400" y="499745"/>
                </a:moveTo>
                <a:lnTo>
                  <a:pt x="582930" y="617855"/>
                </a:lnTo>
                <a:lnTo>
                  <a:pt x="1590675" y="575945"/>
                </a:lnTo>
                <a:lnTo>
                  <a:pt x="2614930" y="601345"/>
                </a:lnTo>
                <a:lnTo>
                  <a:pt x="3224530" y="643255"/>
                </a:lnTo>
                <a:lnTo>
                  <a:pt x="3292475" y="617855"/>
                </a:lnTo>
                <a:lnTo>
                  <a:pt x="3359785" y="601345"/>
                </a:lnTo>
                <a:lnTo>
                  <a:pt x="4350385" y="482600"/>
                </a:lnTo>
                <a:lnTo>
                  <a:pt x="4604385" y="389255"/>
                </a:lnTo>
                <a:lnTo>
                  <a:pt x="5340985" y="474345"/>
                </a:lnTo>
                <a:lnTo>
                  <a:pt x="6010275" y="398145"/>
                </a:lnTo>
                <a:lnTo>
                  <a:pt x="6932930" y="398145"/>
                </a:lnTo>
                <a:lnTo>
                  <a:pt x="7347585" y="414655"/>
                </a:lnTo>
                <a:lnTo>
                  <a:pt x="7313930" y="93345"/>
                </a:lnTo>
                <a:lnTo>
                  <a:pt x="7390130" y="42545"/>
                </a:lnTo>
                <a:lnTo>
                  <a:pt x="0" y="0"/>
                </a:lnTo>
                <a:lnTo>
                  <a:pt x="59055" y="516255"/>
                </a:lnTo>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590"/>
          </a:p>
        </p:txBody>
      </p:sp>
      <p:sp>
        <p:nvSpPr>
          <p:cNvPr id="9" name="任意多边形 8"/>
          <p:cNvSpPr/>
          <p:nvPr>
            <p:custDataLst>
              <p:tags r:id="rId2"/>
            </p:custDataLst>
          </p:nvPr>
        </p:nvSpPr>
        <p:spPr>
          <a:xfrm>
            <a:off x="-291" y="208"/>
            <a:ext cx="10637566" cy="925920"/>
          </a:xfrm>
          <a:custGeom>
            <a:avLst/>
            <a:gdLst>
              <a:gd name="connisteX0" fmla="*/ 25400 w 7390130"/>
              <a:gd name="connsiteY0" fmla="*/ 499745 h 643255"/>
              <a:gd name="connisteX1" fmla="*/ 582930 w 7390130"/>
              <a:gd name="connsiteY1" fmla="*/ 617855 h 643255"/>
              <a:gd name="connisteX2" fmla="*/ 1590675 w 7390130"/>
              <a:gd name="connsiteY2" fmla="*/ 575945 h 643255"/>
              <a:gd name="connisteX3" fmla="*/ 2614930 w 7390130"/>
              <a:gd name="connsiteY3" fmla="*/ 601345 h 643255"/>
              <a:gd name="connisteX4" fmla="*/ 3224530 w 7390130"/>
              <a:gd name="connsiteY4" fmla="*/ 643255 h 643255"/>
              <a:gd name="connisteX5" fmla="*/ 3292475 w 7390130"/>
              <a:gd name="connsiteY5" fmla="*/ 617855 h 643255"/>
              <a:gd name="connisteX6" fmla="*/ 3359785 w 7390130"/>
              <a:gd name="connsiteY6" fmla="*/ 601345 h 643255"/>
              <a:gd name="connisteX7" fmla="*/ 4350385 w 7390130"/>
              <a:gd name="connsiteY7" fmla="*/ 482600 h 643255"/>
              <a:gd name="connisteX8" fmla="*/ 4604385 w 7390130"/>
              <a:gd name="connsiteY8" fmla="*/ 389255 h 643255"/>
              <a:gd name="connisteX9" fmla="*/ 5340985 w 7390130"/>
              <a:gd name="connsiteY9" fmla="*/ 474345 h 643255"/>
              <a:gd name="connisteX10" fmla="*/ 6010275 w 7390130"/>
              <a:gd name="connsiteY10" fmla="*/ 398145 h 643255"/>
              <a:gd name="connisteX11" fmla="*/ 6932930 w 7390130"/>
              <a:gd name="connsiteY11" fmla="*/ 398145 h 643255"/>
              <a:gd name="connisteX12" fmla="*/ 7347585 w 7390130"/>
              <a:gd name="connsiteY12" fmla="*/ 414655 h 643255"/>
              <a:gd name="connisteX13" fmla="*/ 7313930 w 7390130"/>
              <a:gd name="connsiteY13" fmla="*/ 93345 h 643255"/>
              <a:gd name="connisteX14" fmla="*/ 7390130 w 7390130"/>
              <a:gd name="connsiteY14" fmla="*/ 42545 h 643255"/>
              <a:gd name="connisteX15" fmla="*/ 0 w 7390130"/>
              <a:gd name="connsiteY15" fmla="*/ 0 h 643255"/>
              <a:gd name="connisteX16" fmla="*/ 59055 w 7390130"/>
              <a:gd name="connsiteY16" fmla="*/ 516255 h 643255"/>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 ang="0">
                <a:pos x="connisteX9" y="connsiteY9"/>
              </a:cxn>
              <a:cxn ang="0">
                <a:pos x="connisteX10" y="connsiteY10"/>
              </a:cxn>
              <a:cxn ang="0">
                <a:pos x="connisteX11" y="connsiteY11"/>
              </a:cxn>
              <a:cxn ang="0">
                <a:pos x="connisteX12" y="connsiteY12"/>
              </a:cxn>
              <a:cxn ang="0">
                <a:pos x="connisteX13" y="connsiteY13"/>
              </a:cxn>
              <a:cxn ang="0">
                <a:pos x="connisteX14" y="connsiteY14"/>
              </a:cxn>
              <a:cxn ang="0">
                <a:pos x="connisteX15" y="connsiteY15"/>
              </a:cxn>
              <a:cxn ang="0">
                <a:pos x="connisteX16" y="connsiteY16"/>
              </a:cxn>
            </a:cxnLst>
            <a:rect l="l" t="t" r="r" b="b"/>
            <a:pathLst>
              <a:path w="7390130" h="643255">
                <a:moveTo>
                  <a:pt x="25400" y="499745"/>
                </a:moveTo>
                <a:lnTo>
                  <a:pt x="582930" y="617855"/>
                </a:lnTo>
                <a:lnTo>
                  <a:pt x="1590675" y="575945"/>
                </a:lnTo>
                <a:lnTo>
                  <a:pt x="2614930" y="601345"/>
                </a:lnTo>
                <a:lnTo>
                  <a:pt x="3224530" y="643255"/>
                </a:lnTo>
                <a:lnTo>
                  <a:pt x="3292475" y="617855"/>
                </a:lnTo>
                <a:lnTo>
                  <a:pt x="3359785" y="601345"/>
                </a:lnTo>
                <a:lnTo>
                  <a:pt x="4350385" y="482600"/>
                </a:lnTo>
                <a:lnTo>
                  <a:pt x="4604385" y="389255"/>
                </a:lnTo>
                <a:lnTo>
                  <a:pt x="5340985" y="474345"/>
                </a:lnTo>
                <a:lnTo>
                  <a:pt x="6010275" y="398145"/>
                </a:lnTo>
                <a:lnTo>
                  <a:pt x="6932930" y="398145"/>
                </a:lnTo>
                <a:lnTo>
                  <a:pt x="7347585" y="414655"/>
                </a:lnTo>
                <a:lnTo>
                  <a:pt x="7313930" y="93345"/>
                </a:lnTo>
                <a:lnTo>
                  <a:pt x="7390130" y="42545"/>
                </a:lnTo>
                <a:lnTo>
                  <a:pt x="0" y="0"/>
                </a:lnTo>
                <a:lnTo>
                  <a:pt x="59055" y="516255"/>
                </a:lnTo>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590"/>
          </a:p>
        </p:txBody>
      </p:sp>
      <p:pic>
        <p:nvPicPr>
          <p:cNvPr id="10" name="图片 9" descr="fac9f35b0b430da127f1ac66a0721af"/>
          <p:cNvPicPr>
            <a:picLocks noChangeAspect="1"/>
          </p:cNvPicPr>
          <p:nvPr/>
        </p:nvPicPr>
        <p:blipFill>
          <a:blip r:embed="rId3"/>
          <a:srcRect t="11056"/>
          <a:stretch>
            <a:fillRect/>
          </a:stretch>
        </p:blipFill>
        <p:spPr>
          <a:xfrm>
            <a:off x="0" y="0"/>
            <a:ext cx="10692130" cy="713168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alpha val="30000"/>
              </a:schemeClr>
            </a:gs>
            <a:gs pos="81000">
              <a:srgbClr val="C4E3EE">
                <a:lumMod val="85000"/>
                <a:lumOff val="15000"/>
                <a:alpha val="85000"/>
              </a:srgbClr>
            </a:gs>
            <a:gs pos="94000">
              <a:schemeClr val="accent1">
                <a:lumMod val="45000"/>
                <a:lumOff val="55000"/>
                <a:alpha val="90000"/>
              </a:schemeClr>
            </a:gs>
            <a:gs pos="67000">
              <a:schemeClr val="accent1">
                <a:lumMod val="25000"/>
                <a:lumOff val="75000"/>
                <a:alpha val="85000"/>
              </a:schemeClr>
            </a:gs>
            <a:gs pos="31000">
              <a:schemeClr val="accent1">
                <a:lumMod val="22000"/>
                <a:lumOff val="78000"/>
                <a:alpha val="8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7" name="矩形 6"/>
          <p:cNvSpPr/>
          <p:nvPr>
            <p:custDataLst>
              <p:tags r:id="rId1"/>
            </p:custDataLst>
          </p:nvPr>
        </p:nvSpPr>
        <p:spPr>
          <a:xfrm>
            <a:off x="-17145" y="0"/>
            <a:ext cx="10727055" cy="15157450"/>
          </a:xfrm>
          <a:prstGeom prst="rect">
            <a:avLst/>
          </a:prstGeom>
          <a:solidFill>
            <a:srgbClr val="BBDAEE">
              <a:alpha val="0"/>
            </a:srgbClr>
          </a:solidFill>
          <a:ln w="101600" cmpd="sng">
            <a:solidFill>
              <a:srgbClr val="75B6E5">
                <a:alpha val="50000"/>
              </a:srgbClr>
            </a:solidFill>
            <a:prstDash val="solid"/>
          </a:ln>
          <a:effectLst>
            <a:outerShdw blurRad="50800" dist="50800" dir="5400000" algn="ctr" rotWithShape="0">
              <a:schemeClr val="bg1">
                <a:alpha val="100000"/>
              </a:schemeClr>
            </a:outerShdw>
          </a:effec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6" name="object 6"/>
          <p:cNvSpPr txBox="1">
            <a:spLocks noGrp="1"/>
          </p:cNvSpPr>
          <p:nvPr>
            <p:ph type="title"/>
          </p:nvPr>
        </p:nvSpPr>
        <p:spPr>
          <a:xfrm>
            <a:off x="838432" y="1522758"/>
            <a:ext cx="9344729" cy="490220"/>
          </a:xfrm>
          <a:prstGeom prst="rect">
            <a:avLst/>
          </a:prstGeom>
        </p:spPr>
        <p:txBody>
          <a:bodyPr vert="horz" wrap="square" lIns="0" tIns="13435" rIns="0" bIns="0" rtlCol="0">
            <a:spAutoFit/>
          </a:bodyPr>
          <a:lstStyle/>
          <a:p>
            <a:pPr marL="13970">
              <a:spcBef>
                <a:spcPts val="105"/>
              </a:spcBef>
            </a:pPr>
            <a:r>
              <a:rPr sz="3100" kern="1200" spc="-5" dirty="0">
                <a:ea typeface="微软雅黑" panose="020B0503020204020204" charset="-122"/>
              </a:rPr>
              <a:t> 区位概况</a:t>
            </a:r>
            <a:endParaRPr sz="3100" kern="1200" spc="-5" dirty="0">
              <a:ea typeface="微软雅黑" panose="020B0503020204020204" charset="-122"/>
            </a:endParaRPr>
          </a:p>
        </p:txBody>
      </p:sp>
      <p:sp>
        <p:nvSpPr>
          <p:cNvPr id="19" name="object 6"/>
          <p:cNvSpPr txBox="1"/>
          <p:nvPr/>
        </p:nvSpPr>
        <p:spPr>
          <a:xfrm>
            <a:off x="281305" y="1934845"/>
            <a:ext cx="9956165" cy="1859915"/>
          </a:xfrm>
          <a:prstGeom prst="rect">
            <a:avLst/>
          </a:prstGeom>
        </p:spPr>
        <p:txBody>
          <a:bodyPr vert="horz" wrap="square" lIns="0" tIns="13435" rIns="0" bIns="0" rtlCol="0" anchor="ctr">
            <a:spAutoFit/>
          </a:bodyPr>
          <a:lstStyle>
            <a:lvl1pPr>
              <a:defRPr sz="3120" b="1" i="0">
                <a:solidFill>
                  <a:srgbClr val="007EBA"/>
                </a:solidFill>
                <a:latin typeface="微软雅黑" panose="020B0503020204020204" charset="-122"/>
                <a:ea typeface="+mj-ea"/>
                <a:cs typeface="微软雅黑" panose="020B0503020204020204" charset="-122"/>
              </a:defRPr>
            </a:lvl1pPr>
          </a:lstStyle>
          <a:p>
            <a:pPr indent="457200" algn="just" defTabSz="914400" fontAlgn="auto">
              <a:lnSpc>
                <a:spcPct val="150000"/>
              </a:lnSpc>
              <a:spcBef>
                <a:spcPts val="100"/>
              </a:spcBef>
              <a:buClrTx/>
              <a:buSzTx/>
              <a:buFontTx/>
            </a:pPr>
            <a:r>
              <a:rPr lang="en-US" altLang="zh-CN" sz="2000" b="0" dirty="0">
                <a:solidFill>
                  <a:srgbClr val="585858"/>
                </a:solidFill>
                <a:latin typeface="微软雅黑" panose="020B0503020204020204" charset="-122"/>
                <a:ea typeface="微软雅黑" panose="020B0503020204020204" charset="-122"/>
              </a:rPr>
              <a:t>彭阳县位于宁夏固原市，六盘山东麓，西连固原市原州区，东、南、北分别环临甘肃省镇原县、平凉市和环县。县域北部是黄土台地，沟壑纵横，是西北地区重要的水土流失治理保护区。南部沿茹河、红河形成川道，是重要的农业生产区。西部紧邻六盘山山脉，是重要的绿色生态屏障。2019年，彭阳县被确立为国家重点生态功能区。</a:t>
            </a:r>
            <a:endParaRPr lang="en-US" altLang="zh-CN" sz="2000" b="0" dirty="0">
              <a:solidFill>
                <a:srgbClr val="585858"/>
              </a:solidFill>
              <a:latin typeface="微软雅黑" panose="020B0503020204020204" charset="-122"/>
              <a:ea typeface="微软雅黑" panose="020B0503020204020204" charset="-122"/>
            </a:endParaRPr>
          </a:p>
        </p:txBody>
      </p:sp>
      <p:grpSp>
        <p:nvGrpSpPr>
          <p:cNvPr id="36" name="组合 35"/>
          <p:cNvGrpSpPr/>
          <p:nvPr/>
        </p:nvGrpSpPr>
        <p:grpSpPr>
          <a:xfrm>
            <a:off x="635" y="0"/>
            <a:ext cx="1109980" cy="1452880"/>
            <a:chOff x="1" y="0"/>
            <a:chExt cx="1748" cy="2288"/>
          </a:xfrm>
        </p:grpSpPr>
        <p:cxnSp>
          <p:nvCxnSpPr>
            <p:cNvPr id="20" name="直接连接符 19"/>
            <p:cNvCxnSpPr/>
            <p:nvPr>
              <p:custDataLst>
                <p:tags r:id="rId2"/>
              </p:custDataLst>
            </p:nvPr>
          </p:nvCxnSpPr>
          <p:spPr>
            <a:xfrm>
              <a:off x="1526" y="0"/>
              <a:ext cx="12" cy="2088"/>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cxnSp>
          <p:nvCxnSpPr>
            <p:cNvPr id="23" name="直接连接符 22"/>
            <p:cNvCxnSpPr/>
            <p:nvPr>
              <p:custDataLst>
                <p:tags r:id="rId3"/>
              </p:custDataLst>
            </p:nvPr>
          </p:nvCxnSpPr>
          <p:spPr>
            <a:xfrm>
              <a:off x="1" y="2068"/>
              <a:ext cx="1548" cy="12"/>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cxnSp>
          <p:nvCxnSpPr>
            <p:cNvPr id="24" name="直接连接符 23"/>
            <p:cNvCxnSpPr/>
            <p:nvPr>
              <p:custDataLst>
                <p:tags r:id="rId4"/>
              </p:custDataLst>
            </p:nvPr>
          </p:nvCxnSpPr>
          <p:spPr>
            <a:xfrm>
              <a:off x="1726" y="200"/>
              <a:ext cx="12" cy="2088"/>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cxnSp>
          <p:nvCxnSpPr>
            <p:cNvPr id="25" name="直接连接符 24"/>
            <p:cNvCxnSpPr/>
            <p:nvPr>
              <p:custDataLst>
                <p:tags r:id="rId5"/>
              </p:custDataLst>
            </p:nvPr>
          </p:nvCxnSpPr>
          <p:spPr>
            <a:xfrm>
              <a:off x="201" y="2268"/>
              <a:ext cx="1548" cy="12"/>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cxnSp>
          <p:nvCxnSpPr>
            <p:cNvPr id="5" name="直接连接符 4"/>
            <p:cNvCxnSpPr/>
            <p:nvPr>
              <p:custDataLst>
                <p:tags r:id="rId6"/>
              </p:custDataLst>
            </p:nvPr>
          </p:nvCxnSpPr>
          <p:spPr>
            <a:xfrm>
              <a:off x="1320" y="573"/>
              <a:ext cx="12" cy="1284"/>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cxnSp>
          <p:nvCxnSpPr>
            <p:cNvPr id="8" name="直接连接符 7"/>
            <p:cNvCxnSpPr/>
            <p:nvPr>
              <p:custDataLst>
                <p:tags r:id="rId7"/>
              </p:custDataLst>
            </p:nvPr>
          </p:nvCxnSpPr>
          <p:spPr>
            <a:xfrm>
              <a:off x="444" y="1821"/>
              <a:ext cx="876" cy="12"/>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grpSp>
      <p:sp>
        <p:nvSpPr>
          <p:cNvPr id="3" name="object 6"/>
          <p:cNvSpPr txBox="1">
            <a:spLocks noGrp="1"/>
          </p:cNvSpPr>
          <p:nvPr>
            <p:custDataLst>
              <p:tags r:id="rId8"/>
            </p:custDataLst>
          </p:nvPr>
        </p:nvSpPr>
        <p:spPr>
          <a:xfrm>
            <a:off x="876532" y="3868448"/>
            <a:ext cx="9344729" cy="490220"/>
          </a:xfrm>
          <a:prstGeom prst="rect">
            <a:avLst/>
          </a:prstGeom>
        </p:spPr>
        <p:txBody>
          <a:bodyPr vert="horz" wrap="square" lIns="0" tIns="13435" rIns="0" bIns="0" rtlCol="0">
            <a:spAutoFit/>
          </a:bodyPr>
          <a:lstStyle>
            <a:lvl1pPr>
              <a:defRPr sz="3120" b="1" i="0">
                <a:solidFill>
                  <a:srgbClr val="007EBA"/>
                </a:solidFill>
                <a:latin typeface="微软雅黑" panose="020B0503020204020204" charset="-122"/>
                <a:ea typeface="+mj-ea"/>
                <a:cs typeface="微软雅黑" panose="020B0503020204020204" charset="-122"/>
              </a:defRPr>
            </a:lvl1pPr>
          </a:lstStyle>
          <a:p>
            <a:pPr marL="13970">
              <a:spcBef>
                <a:spcPts val="105"/>
              </a:spcBef>
            </a:pPr>
            <a:r>
              <a:rPr lang="en-US" sz="3100" kern="1200" spc="-5" dirty="0">
                <a:ea typeface="微软雅黑" panose="020B0503020204020204" charset="-122"/>
              </a:rPr>
              <a:t> </a:t>
            </a:r>
            <a:r>
              <a:rPr sz="3100" kern="1200" spc="-5" dirty="0">
                <a:ea typeface="微软雅黑" panose="020B0503020204020204" charset="-122"/>
              </a:rPr>
              <a:t>自然地理</a:t>
            </a:r>
            <a:endParaRPr sz="3100" kern="1200" spc="-5" dirty="0">
              <a:ea typeface="微软雅黑" panose="020B0503020204020204" charset="-122"/>
            </a:endParaRPr>
          </a:p>
        </p:txBody>
      </p:sp>
      <p:sp>
        <p:nvSpPr>
          <p:cNvPr id="100" name="文本框 99"/>
          <p:cNvSpPr txBox="1"/>
          <p:nvPr/>
        </p:nvSpPr>
        <p:spPr>
          <a:xfrm>
            <a:off x="281940" y="4333240"/>
            <a:ext cx="10072370" cy="6003290"/>
          </a:xfrm>
          <a:prstGeom prst="rect">
            <a:avLst/>
          </a:prstGeom>
          <a:noFill/>
          <a:ln w="9525">
            <a:noFill/>
          </a:ln>
        </p:spPr>
        <p:txBody>
          <a:bodyPr wrap="square">
            <a:spAutoFit/>
          </a:bodyPr>
          <a:p>
            <a:pPr indent="457200" algn="just" fontAlgn="auto">
              <a:lnSpc>
                <a:spcPct val="150000"/>
              </a:lnSpc>
              <a:spcBef>
                <a:spcPts val="100"/>
              </a:spcBef>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地形地貌：</a:t>
            </a:r>
            <a:r>
              <a:rPr lang="en-US" altLang="zh-CN" sz="2000" b="0" dirty="0">
                <a:solidFill>
                  <a:srgbClr val="585858"/>
                </a:solidFill>
                <a:latin typeface="微软雅黑" panose="020B0503020204020204" charset="-122"/>
                <a:ea typeface="微软雅黑" panose="020B0503020204020204" charset="-122"/>
                <a:cs typeface="微软雅黑" panose="020B0503020204020204" charset="-122"/>
              </a:rPr>
              <a:t>彭阳县地形分为北部黄土丘陵区、中部河谷残塬区和西南部土石质山区三个自然类型区。阶地地势平坦，沿河谷呈带状分布，河谷深切形成3—10m的阶地陡坡。海拔1321—2417m，县城最高海拔为栖凤山顶峰，海拔1615.0m。</a:t>
            </a: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     气候气象：</a:t>
            </a:r>
            <a:r>
              <a:rPr lang="en-US" altLang="zh-CN" sz="2000" b="0" dirty="0">
                <a:solidFill>
                  <a:srgbClr val="585858"/>
                </a:solidFill>
                <a:latin typeface="微软雅黑" panose="020B0503020204020204" charset="-122"/>
                <a:ea typeface="微软雅黑" panose="020B0503020204020204" charset="-122"/>
                <a:cs typeface="微软雅黑" panose="020B0503020204020204" charset="-122"/>
              </a:rPr>
              <a:t>彭阳县属半干旱大陆性季风气候，干旱少雨，蒸发强烈，冬寒长，春暖迟，夏热短，秋凉早，日照充足，无霜期短。</a:t>
            </a: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     水文水系：</a:t>
            </a:r>
            <a:r>
              <a:rPr lang="en-US" altLang="zh-CN" sz="2000" b="0" dirty="0">
                <a:solidFill>
                  <a:srgbClr val="585858"/>
                </a:solidFill>
                <a:latin typeface="微软雅黑" panose="020B0503020204020204" charset="-122"/>
                <a:ea typeface="微软雅黑" panose="020B0503020204020204" charset="-122"/>
                <a:cs typeface="微软雅黑" panose="020B0503020204020204" charset="-122"/>
              </a:rPr>
              <a:t>彭阳境内有红河、茹河、蒲河支流三大河流，流域内地形复杂，属黄土高原丘陵及沟壑区第二副区，上世纪90年代水土流失现象极其严重。</a:t>
            </a:r>
            <a:endParaRPr lang="en-US" altLang="zh-CN" sz="2000" b="0" dirty="0">
              <a:solidFill>
                <a:srgbClr val="585858"/>
              </a:solidFill>
              <a:latin typeface="微软雅黑" panose="020B0503020204020204" charset="-122"/>
              <a:ea typeface="微软雅黑" panose="020B0503020204020204" charset="-122"/>
              <a:cs typeface="微软雅黑" panose="020B0503020204020204" charset="-122"/>
            </a:endParaRPr>
          </a:p>
          <a:p>
            <a:pPr indent="457200" algn="just" fontAlgn="auto">
              <a:lnSpc>
                <a:spcPct val="150000"/>
              </a:lnSpc>
              <a:spcBef>
                <a:spcPts val="100"/>
              </a:spcBef>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自然灾害：</a:t>
            </a:r>
            <a:r>
              <a:rPr lang="en-US" altLang="zh-CN" sz="2000" b="0" dirty="0">
                <a:solidFill>
                  <a:srgbClr val="585858"/>
                </a:solidFill>
                <a:latin typeface="微软雅黑" panose="020B0503020204020204" charset="-122"/>
                <a:ea typeface="微软雅黑" panose="020B0503020204020204" charset="-122"/>
                <a:cs typeface="微软雅黑" panose="020B0503020204020204" charset="-122"/>
              </a:rPr>
              <a:t>彭阳县自然灾害主要包括滑坡和崩塌，彭阳县崩塌隐患多为切坡建房等人为活动所致。分布于沟谷下游地带切割强烈的直陡边坡或台塬冲沟边缘，由于冲沟下切使斜坡坡底造成向源侵蚀，坡体陡直，坡体在自重卸荷和黄土垂直节理条件下而发生的崩塌数量也比较多。彭阳县滑坡主要为黄土滑坡。大多分布在南部和北部的东北部地区，可分为层内滑坡和接触面滑坡。</a:t>
            </a:r>
            <a:endParaRPr lang="en-US" altLang="zh-CN" sz="2000" b="0" dirty="0">
              <a:solidFill>
                <a:srgbClr val="585858"/>
              </a:solidFill>
              <a:latin typeface="微软雅黑" panose="020B0503020204020204" charset="-122"/>
              <a:ea typeface="微软雅黑" panose="020B0503020204020204" charset="-122"/>
              <a:cs typeface="微软雅黑" panose="020B0503020204020204" charset="-122"/>
            </a:endParaRPr>
          </a:p>
          <a:p>
            <a:pPr indent="433070" algn="just" fontAlgn="auto">
              <a:lnSpc>
                <a:spcPts val="2800"/>
              </a:lnSpc>
            </a:pPr>
            <a:endParaRPr sz="2000" b="0" dirty="0">
              <a:latin typeface="微软雅黑" panose="020B0503020204020204" charset="-122"/>
              <a:ea typeface="微软雅黑" panose="020B0503020204020204" charset="-122"/>
              <a:cs typeface="微软雅黑" panose="020B0503020204020204" charset="-122"/>
            </a:endParaRPr>
          </a:p>
        </p:txBody>
      </p:sp>
      <p:pic>
        <p:nvPicPr>
          <p:cNvPr id="21" name="图片 20" descr="//192.168.0.33/E/个人数据(JXQ)/彭阳县国土空间生态修复规划/规划图件2025.01.15/1-1.地势图.jpg1-1.地势图"/>
          <p:cNvPicPr>
            <a:picLocks noChangeAspect="1"/>
          </p:cNvPicPr>
          <p:nvPr/>
        </p:nvPicPr>
        <p:blipFill>
          <a:blip r:embed="rId9"/>
          <a:srcRect l="5846" t="15922" r="4869" b="20127"/>
          <a:stretch>
            <a:fillRect/>
          </a:stretch>
        </p:blipFill>
        <p:spPr>
          <a:xfrm>
            <a:off x="5474335" y="9918700"/>
            <a:ext cx="4612005" cy="4922520"/>
          </a:xfrm>
          <a:prstGeom prst="rect">
            <a:avLst/>
          </a:prstGeom>
          <a:ln w="12700" cmpd="sng">
            <a:solidFill>
              <a:schemeClr val="accent1">
                <a:shade val="50000"/>
              </a:schemeClr>
            </a:solidFill>
            <a:prstDash val="solid"/>
          </a:ln>
        </p:spPr>
      </p:pic>
      <p:pic>
        <p:nvPicPr>
          <p:cNvPr id="22" name="图片 21" descr="//192.168.0.33/E/个人数据(JXQ)/彭阳县国土空间生态修复规划/规划图件2025.01.15/1-2.年均降水量分布图.jpg1-2.年均降水量分布图"/>
          <p:cNvPicPr>
            <a:picLocks noChangeAspect="1"/>
          </p:cNvPicPr>
          <p:nvPr/>
        </p:nvPicPr>
        <p:blipFill>
          <a:blip r:embed="rId10"/>
          <a:srcRect l="4858" t="16093" r="4143" b="20699"/>
          <a:stretch>
            <a:fillRect/>
          </a:stretch>
        </p:blipFill>
        <p:spPr>
          <a:xfrm>
            <a:off x="578485" y="9919335"/>
            <a:ext cx="4608830" cy="4921885"/>
          </a:xfrm>
          <a:prstGeom prst="rect">
            <a:avLst/>
          </a:prstGeom>
          <a:ln w="12700" cmpd="sng">
            <a:solidFill>
              <a:schemeClr val="accent1">
                <a:shade val="50000"/>
              </a:schemeClr>
            </a:solidFill>
            <a:prstDash val="soli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a:xfrm>
          <a:off x="0" y="0"/>
          <a:ext cx="0" cy="0"/>
          <a:chOff x="0" y="0"/>
          <a:chExt cx="0" cy="0"/>
        </a:xfrm>
      </p:grpSpPr>
      <p:pic>
        <p:nvPicPr>
          <p:cNvPr id="4" name="图片 3" descr="f77d4cb94d0d85201eaa3d8573f39e0"/>
          <p:cNvPicPr>
            <a:picLocks noChangeAspect="1"/>
          </p:cNvPicPr>
          <p:nvPr/>
        </p:nvPicPr>
        <p:blipFill>
          <a:blip r:embed="rId1">
            <a:lum bright="70000" contrast="-70000"/>
          </a:blip>
          <a:stretch>
            <a:fillRect/>
          </a:stretch>
        </p:blipFill>
        <p:spPr>
          <a:xfrm>
            <a:off x="-17145" y="0"/>
            <a:ext cx="10690860" cy="15119985"/>
          </a:xfrm>
          <a:prstGeom prst="rect">
            <a:avLst/>
          </a:prstGeom>
        </p:spPr>
      </p:pic>
      <p:sp>
        <p:nvSpPr>
          <p:cNvPr id="7" name="矩形 6"/>
          <p:cNvSpPr/>
          <p:nvPr>
            <p:custDataLst>
              <p:tags r:id="rId2"/>
            </p:custDataLst>
          </p:nvPr>
        </p:nvSpPr>
        <p:spPr>
          <a:xfrm>
            <a:off x="-17145" y="0"/>
            <a:ext cx="10727055" cy="15157450"/>
          </a:xfrm>
          <a:prstGeom prst="rect">
            <a:avLst/>
          </a:prstGeom>
          <a:solidFill>
            <a:srgbClr val="BBDAEE">
              <a:alpha val="21000"/>
            </a:srgbClr>
          </a:solidFill>
          <a:ln w="101600" cmpd="sng">
            <a:solidFill>
              <a:srgbClr val="75B6E5">
                <a:alpha val="50000"/>
              </a:srgbClr>
            </a:solidFill>
            <a:prstDash val="solid"/>
          </a:ln>
          <a:effectLst>
            <a:outerShdw blurRad="50800" dist="50800" dir="5400000" algn="ctr" rotWithShape="0">
              <a:schemeClr val="bg1">
                <a:alpha val="100000"/>
              </a:schemeClr>
            </a:outerShdw>
          </a:effec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6" name="object 6"/>
          <p:cNvSpPr txBox="1">
            <a:spLocks noGrp="1"/>
          </p:cNvSpPr>
          <p:nvPr>
            <p:ph type="title"/>
          </p:nvPr>
        </p:nvSpPr>
        <p:spPr>
          <a:xfrm>
            <a:off x="1107672" y="1179223"/>
            <a:ext cx="9344729" cy="490220"/>
          </a:xfrm>
          <a:prstGeom prst="rect">
            <a:avLst/>
          </a:prstGeom>
        </p:spPr>
        <p:txBody>
          <a:bodyPr vert="horz" wrap="square" lIns="0" tIns="13435" rIns="0" bIns="0" rtlCol="0">
            <a:spAutoFit/>
          </a:bodyPr>
          <a:lstStyle/>
          <a:p>
            <a:pPr marL="13970">
              <a:spcBef>
                <a:spcPts val="105"/>
              </a:spcBef>
            </a:pPr>
            <a:r>
              <a:rPr sz="3100" kern="1200" spc="-5" dirty="0">
                <a:ea typeface="微软雅黑" panose="020B0503020204020204" charset="-122"/>
              </a:rPr>
              <a:t> 自然资源</a:t>
            </a:r>
            <a:endParaRPr sz="3100" kern="1200" spc="-5" dirty="0">
              <a:ea typeface="微软雅黑" panose="020B0503020204020204" charset="-122"/>
            </a:endParaRPr>
          </a:p>
        </p:txBody>
      </p:sp>
      <p:sp>
        <p:nvSpPr>
          <p:cNvPr id="19" name="object 6"/>
          <p:cNvSpPr txBox="1"/>
          <p:nvPr/>
        </p:nvSpPr>
        <p:spPr>
          <a:xfrm>
            <a:off x="534035" y="1783080"/>
            <a:ext cx="9794240" cy="4779010"/>
          </a:xfrm>
          <a:prstGeom prst="rect">
            <a:avLst/>
          </a:prstGeom>
          <a:ln w="38100" cap="rnd" cmpd="sng">
            <a:noFill/>
            <a:prstDash val="dash"/>
          </a:ln>
        </p:spPr>
        <p:txBody>
          <a:bodyPr vert="horz" wrap="square" lIns="0" tIns="13435" rIns="0" bIns="0" rtlCol="0" anchor="ctr">
            <a:noAutofit/>
          </a:bodyPr>
          <a:lstStyle>
            <a:lvl1pPr>
              <a:defRPr sz="3120" b="1" i="0">
                <a:solidFill>
                  <a:srgbClr val="007EBA"/>
                </a:solidFill>
                <a:latin typeface="微软雅黑" panose="020B0503020204020204" charset="-122"/>
                <a:ea typeface="+mj-ea"/>
                <a:cs typeface="微软雅黑" panose="020B0503020204020204" charset="-122"/>
              </a:defRPr>
            </a:lvl1pPr>
          </a:lstStyle>
          <a:p>
            <a:pPr indent="457200" algn="just" defTabSz="914400" fontAlgn="auto">
              <a:lnSpc>
                <a:spcPct val="150000"/>
              </a:lnSpc>
              <a:spcBef>
                <a:spcPts val="100"/>
              </a:spcBef>
              <a:buClrTx/>
              <a:buSzTx/>
              <a:buFontTx/>
            </a:pPr>
            <a:r>
              <a:rPr lang="en-US" altLang="zh-CN" sz="2000" dirty="0">
                <a:solidFill>
                  <a:srgbClr val="585858"/>
                </a:solidFill>
                <a:latin typeface="微软雅黑" panose="020B0503020204020204" charset="-122"/>
                <a:ea typeface="微软雅黑" panose="020B0503020204020204" charset="-122"/>
              </a:rPr>
              <a:t>矿产资源：</a:t>
            </a:r>
            <a:r>
              <a:rPr lang="en-US" altLang="zh-CN" sz="2000" b="0" dirty="0">
                <a:solidFill>
                  <a:srgbClr val="585858"/>
                </a:solidFill>
                <a:latin typeface="微软雅黑" panose="020B0503020204020204" charset="-122"/>
                <a:ea typeface="微软雅黑" panose="020B0503020204020204" charset="-122"/>
              </a:rPr>
              <a:t>彭阳县境内已探明的矿产资源有煤炭、石油、石灰岩、耐火黏土、石英砂岩、石料和砂砾石、天然地下矿泉水等九种资源</a:t>
            </a:r>
            <a:r>
              <a:rPr lang="zh-CN" altLang="en-US" sz="2000" b="0" dirty="0">
                <a:solidFill>
                  <a:srgbClr val="585858"/>
                </a:solidFill>
                <a:latin typeface="微软雅黑" panose="020B0503020204020204" charset="-122"/>
                <a:ea typeface="微软雅黑" panose="020B0503020204020204" charset="-122"/>
              </a:rPr>
              <a:t>。</a:t>
            </a:r>
            <a:endParaRPr lang="zh-CN" altLang="en-US" sz="2000" b="0" dirty="0">
              <a:solidFill>
                <a:srgbClr val="585858"/>
              </a:solidFill>
              <a:latin typeface="微软雅黑" panose="020B0503020204020204" charset="-122"/>
              <a:ea typeface="微软雅黑" panose="020B0503020204020204" charset="-122"/>
            </a:endParaRPr>
          </a:p>
          <a:p>
            <a:pPr indent="457200" algn="just" defTabSz="914400" fontAlgn="auto">
              <a:lnSpc>
                <a:spcPct val="150000"/>
              </a:lnSpc>
              <a:spcBef>
                <a:spcPts val="100"/>
              </a:spcBef>
              <a:buClrTx/>
              <a:buSzTx/>
              <a:buFontTx/>
            </a:pPr>
            <a:r>
              <a:rPr lang="en-US" altLang="zh-CN" sz="2000" dirty="0">
                <a:solidFill>
                  <a:srgbClr val="585858"/>
                </a:solidFill>
                <a:latin typeface="微软雅黑" panose="020B0503020204020204" charset="-122"/>
                <a:ea typeface="微软雅黑" panose="020B0503020204020204" charset="-122"/>
              </a:rPr>
              <a:t>土地资源：</a:t>
            </a:r>
            <a:r>
              <a:rPr lang="en-US" altLang="zh-CN" sz="2000" b="0" dirty="0">
                <a:solidFill>
                  <a:srgbClr val="585858"/>
                </a:solidFill>
                <a:latin typeface="微软雅黑" panose="020B0503020204020204" charset="-122"/>
                <a:ea typeface="微软雅黑" panose="020B0503020204020204" charset="-122"/>
              </a:rPr>
              <a:t>2020年度彭阳县国土变更调查成果显示，全县土地面积2533.52平方公里。</a:t>
            </a:r>
            <a:endParaRPr lang="en-US" altLang="zh-CN" sz="2000" b="0" dirty="0">
              <a:solidFill>
                <a:srgbClr val="585858"/>
              </a:solidFill>
              <a:latin typeface="微软雅黑" panose="020B0503020204020204" charset="-122"/>
              <a:ea typeface="微软雅黑" panose="020B0503020204020204" charset="-122"/>
            </a:endParaRPr>
          </a:p>
          <a:p>
            <a:pPr indent="457200" algn="just" defTabSz="914400" fontAlgn="auto">
              <a:lnSpc>
                <a:spcPct val="150000"/>
              </a:lnSpc>
              <a:spcBef>
                <a:spcPts val="100"/>
              </a:spcBef>
              <a:buClrTx/>
              <a:buSzTx/>
              <a:buFontTx/>
            </a:pPr>
            <a:r>
              <a:rPr lang="en-US" altLang="zh-CN" sz="2000" dirty="0">
                <a:solidFill>
                  <a:srgbClr val="585858"/>
                </a:solidFill>
                <a:latin typeface="微软雅黑" panose="020B0503020204020204" charset="-122"/>
                <a:ea typeface="微软雅黑" panose="020B0503020204020204" charset="-122"/>
              </a:rPr>
              <a:t>土壤资源：</a:t>
            </a:r>
            <a:r>
              <a:rPr lang="en-US" altLang="zh-CN" sz="2000" b="0" dirty="0">
                <a:solidFill>
                  <a:srgbClr val="585858"/>
                </a:solidFill>
                <a:latin typeface="微软雅黑" panose="020B0503020204020204" charset="-122"/>
                <a:ea typeface="微软雅黑" panose="020B0503020204020204" charset="-122"/>
              </a:rPr>
              <a:t>彭阳县地域性土壤为黄绵土，大面积分布于黄土丘陵沟壑区。黑垆土少量分布于彭阳县东部，有机质层厚50—100厘米，局部厚度在150厘米以上，有机质含量在1%—2%之间。</a:t>
            </a:r>
            <a:endParaRPr lang="en-US" altLang="zh-CN" sz="2000" b="0" dirty="0">
              <a:solidFill>
                <a:srgbClr val="585858"/>
              </a:solidFill>
              <a:latin typeface="微软雅黑" panose="020B0503020204020204" charset="-122"/>
              <a:ea typeface="微软雅黑" panose="020B0503020204020204" charset="-122"/>
            </a:endParaRPr>
          </a:p>
          <a:p>
            <a:pPr indent="457200" algn="just" defTabSz="914400" fontAlgn="auto">
              <a:lnSpc>
                <a:spcPct val="150000"/>
              </a:lnSpc>
              <a:spcBef>
                <a:spcPts val="100"/>
              </a:spcBef>
              <a:buClrTx/>
              <a:buSzTx/>
              <a:buFontTx/>
            </a:pPr>
            <a:r>
              <a:rPr lang="en-US" altLang="zh-CN" sz="2000" dirty="0">
                <a:solidFill>
                  <a:srgbClr val="585858"/>
                </a:solidFill>
                <a:latin typeface="微软雅黑" panose="020B0503020204020204" charset="-122"/>
                <a:ea typeface="微软雅黑" panose="020B0503020204020204" charset="-122"/>
              </a:rPr>
              <a:t>植被资源：</a:t>
            </a:r>
            <a:r>
              <a:rPr lang="en-US" altLang="zh-CN" sz="2000" b="0" dirty="0">
                <a:solidFill>
                  <a:srgbClr val="585858"/>
                </a:solidFill>
                <a:latin typeface="微软雅黑" panose="020B0503020204020204" charset="-122"/>
                <a:ea typeface="微软雅黑" panose="020B0503020204020204" charset="-122"/>
              </a:rPr>
              <a:t>彭阳县植被类型主要分为温带禾草、</a:t>
            </a:r>
            <a:r>
              <a:rPr lang="en-US" altLang="zh-CN" sz="2000" b="0" dirty="0">
                <a:solidFill>
                  <a:schemeClr val="tx1"/>
                </a:solidFill>
                <a:latin typeface="微软雅黑" panose="020B0503020204020204" charset="-122"/>
                <a:ea typeface="微软雅黑" panose="020B0503020204020204" charset="-122"/>
              </a:rPr>
              <a:t>杂类草草甸；</a:t>
            </a:r>
            <a:r>
              <a:rPr lang="en-US" altLang="zh-CN" sz="2000" b="0" dirty="0">
                <a:solidFill>
                  <a:srgbClr val="585858"/>
                </a:solidFill>
                <a:latin typeface="微软雅黑" panose="020B0503020204020204" charset="-122"/>
                <a:ea typeface="微软雅黑" panose="020B0503020204020204" charset="-122"/>
              </a:rPr>
              <a:t>温带丛生禾草草原；禾草、杂类草草甸；一年一熟作物及耐寒；温带落叶阔叶林五种。</a:t>
            </a:r>
            <a:endParaRPr lang="en-US" altLang="zh-CN" sz="2000" b="0" dirty="0">
              <a:solidFill>
                <a:srgbClr val="585858"/>
              </a:solidFill>
              <a:latin typeface="微软雅黑" panose="020B0503020204020204" charset="-122"/>
              <a:ea typeface="微软雅黑" panose="020B0503020204020204" charset="-122"/>
            </a:endParaRPr>
          </a:p>
          <a:p>
            <a:pPr indent="457200" algn="just" defTabSz="914400" fontAlgn="auto">
              <a:lnSpc>
                <a:spcPct val="150000"/>
              </a:lnSpc>
              <a:spcBef>
                <a:spcPts val="100"/>
              </a:spcBef>
              <a:buClrTx/>
              <a:buSzTx/>
              <a:buFontTx/>
            </a:pPr>
            <a:r>
              <a:rPr lang="en-US" altLang="zh-CN" sz="2000" dirty="0">
                <a:solidFill>
                  <a:srgbClr val="585858"/>
                </a:solidFill>
                <a:latin typeface="微软雅黑" panose="020B0503020204020204" charset="-122"/>
                <a:ea typeface="微软雅黑" panose="020B0503020204020204" charset="-122"/>
              </a:rPr>
              <a:t>生物资源：</a:t>
            </a:r>
            <a:r>
              <a:rPr lang="en-US" altLang="zh-CN" sz="2000" b="0" dirty="0">
                <a:solidFill>
                  <a:srgbClr val="585858"/>
                </a:solidFill>
                <a:latin typeface="微软雅黑" panose="020B0503020204020204" charset="-122"/>
                <a:ea typeface="微软雅黑" panose="020B0503020204020204" charset="-122"/>
              </a:rPr>
              <a:t>彭阳县生物资源丰富，监测出绿头鸭、白鹭、灰鹤、草兔等野生动物39种5万多只。</a:t>
            </a:r>
            <a:endParaRPr lang="en-US" altLang="zh-CN" sz="2000" b="0" dirty="0">
              <a:solidFill>
                <a:srgbClr val="585858"/>
              </a:solidFill>
              <a:latin typeface="微软雅黑" panose="020B0503020204020204" charset="-122"/>
              <a:ea typeface="微软雅黑" panose="020B0503020204020204" charset="-122"/>
            </a:endParaRPr>
          </a:p>
        </p:txBody>
      </p:sp>
      <p:grpSp>
        <p:nvGrpSpPr>
          <p:cNvPr id="36" name="组合 35"/>
          <p:cNvGrpSpPr/>
          <p:nvPr/>
        </p:nvGrpSpPr>
        <p:grpSpPr>
          <a:xfrm>
            <a:off x="635" y="0"/>
            <a:ext cx="1109980" cy="1452880"/>
            <a:chOff x="1" y="0"/>
            <a:chExt cx="1748" cy="2288"/>
          </a:xfrm>
        </p:grpSpPr>
        <p:cxnSp>
          <p:nvCxnSpPr>
            <p:cNvPr id="20" name="直接连接符 19"/>
            <p:cNvCxnSpPr/>
            <p:nvPr>
              <p:custDataLst>
                <p:tags r:id="rId3"/>
              </p:custDataLst>
            </p:nvPr>
          </p:nvCxnSpPr>
          <p:spPr>
            <a:xfrm>
              <a:off x="1526" y="0"/>
              <a:ext cx="12" cy="2088"/>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cxnSp>
          <p:nvCxnSpPr>
            <p:cNvPr id="23" name="直接连接符 22"/>
            <p:cNvCxnSpPr/>
            <p:nvPr>
              <p:custDataLst>
                <p:tags r:id="rId4"/>
              </p:custDataLst>
            </p:nvPr>
          </p:nvCxnSpPr>
          <p:spPr>
            <a:xfrm>
              <a:off x="1" y="2068"/>
              <a:ext cx="1548" cy="12"/>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cxnSp>
          <p:nvCxnSpPr>
            <p:cNvPr id="24" name="直接连接符 23"/>
            <p:cNvCxnSpPr/>
            <p:nvPr>
              <p:custDataLst>
                <p:tags r:id="rId5"/>
              </p:custDataLst>
            </p:nvPr>
          </p:nvCxnSpPr>
          <p:spPr>
            <a:xfrm>
              <a:off x="1726" y="200"/>
              <a:ext cx="12" cy="2088"/>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cxnSp>
          <p:nvCxnSpPr>
            <p:cNvPr id="25" name="直接连接符 24"/>
            <p:cNvCxnSpPr/>
            <p:nvPr>
              <p:custDataLst>
                <p:tags r:id="rId6"/>
              </p:custDataLst>
            </p:nvPr>
          </p:nvCxnSpPr>
          <p:spPr>
            <a:xfrm>
              <a:off x="201" y="2268"/>
              <a:ext cx="1548" cy="12"/>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cxnSp>
          <p:nvCxnSpPr>
            <p:cNvPr id="5" name="直接连接符 4"/>
            <p:cNvCxnSpPr/>
            <p:nvPr>
              <p:custDataLst>
                <p:tags r:id="rId7"/>
              </p:custDataLst>
            </p:nvPr>
          </p:nvCxnSpPr>
          <p:spPr>
            <a:xfrm>
              <a:off x="1320" y="573"/>
              <a:ext cx="12" cy="1284"/>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cxnSp>
          <p:nvCxnSpPr>
            <p:cNvPr id="8" name="直接连接符 7"/>
            <p:cNvCxnSpPr/>
            <p:nvPr>
              <p:custDataLst>
                <p:tags r:id="rId8"/>
              </p:custDataLst>
            </p:nvPr>
          </p:nvCxnSpPr>
          <p:spPr>
            <a:xfrm>
              <a:off x="444" y="1821"/>
              <a:ext cx="876" cy="12"/>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grpSp>
      <p:sp>
        <p:nvSpPr>
          <p:cNvPr id="3" name="object 6"/>
          <p:cNvSpPr txBox="1">
            <a:spLocks noGrp="1"/>
          </p:cNvSpPr>
          <p:nvPr>
            <p:custDataLst>
              <p:tags r:id="rId9"/>
            </p:custDataLst>
          </p:nvPr>
        </p:nvSpPr>
        <p:spPr>
          <a:xfrm>
            <a:off x="983847" y="6680863"/>
            <a:ext cx="9344729" cy="490220"/>
          </a:xfrm>
          <a:prstGeom prst="rect">
            <a:avLst/>
          </a:prstGeom>
        </p:spPr>
        <p:txBody>
          <a:bodyPr vert="horz" wrap="square" lIns="0" tIns="13435" rIns="0" bIns="0" rtlCol="0">
            <a:spAutoFit/>
          </a:bodyPr>
          <a:lstStyle>
            <a:lvl1pPr>
              <a:defRPr sz="3120" b="1" i="0">
                <a:solidFill>
                  <a:srgbClr val="007EBA"/>
                </a:solidFill>
                <a:latin typeface="微软雅黑" panose="020B0503020204020204" charset="-122"/>
                <a:ea typeface="+mj-ea"/>
                <a:cs typeface="微软雅黑" panose="020B0503020204020204" charset="-122"/>
              </a:defRPr>
            </a:lvl1pPr>
          </a:lstStyle>
          <a:p>
            <a:pPr marL="13970">
              <a:spcBef>
                <a:spcPts val="105"/>
              </a:spcBef>
            </a:pPr>
            <a:r>
              <a:rPr lang="en-US" sz="3100" kern="1200" spc="-5" dirty="0">
                <a:ea typeface="微软雅黑" panose="020B0503020204020204" charset="-122"/>
              </a:rPr>
              <a:t> </a:t>
            </a:r>
            <a:r>
              <a:rPr sz="3100" kern="1200" spc="-5" dirty="0">
                <a:ea typeface="微软雅黑" panose="020B0503020204020204" charset="-122"/>
              </a:rPr>
              <a:t>经济社会发展情况</a:t>
            </a:r>
            <a:endParaRPr sz="3100" kern="1200" spc="-5" dirty="0">
              <a:ea typeface="微软雅黑" panose="020B0503020204020204" charset="-122"/>
            </a:endParaRPr>
          </a:p>
        </p:txBody>
      </p:sp>
      <p:sp>
        <p:nvSpPr>
          <p:cNvPr id="2" name="object 6"/>
          <p:cNvSpPr txBox="1"/>
          <p:nvPr>
            <p:custDataLst>
              <p:tags r:id="rId10"/>
            </p:custDataLst>
          </p:nvPr>
        </p:nvSpPr>
        <p:spPr>
          <a:xfrm>
            <a:off x="534035" y="7332028"/>
            <a:ext cx="9648825" cy="7451090"/>
          </a:xfrm>
          <a:prstGeom prst="rect">
            <a:avLst/>
          </a:prstGeom>
          <a:ln w="28575" cmpd="sng">
            <a:noFill/>
            <a:prstDash val="sysDash"/>
          </a:ln>
        </p:spPr>
        <p:txBody>
          <a:bodyPr vert="horz" wrap="square" lIns="0" tIns="13435" rIns="0" bIns="0" rtlCol="0" anchor="ctr">
            <a:spAutoFit/>
          </a:bodyPr>
          <a:lstStyle>
            <a:lvl1pPr>
              <a:defRPr sz="3120" b="1" i="0">
                <a:solidFill>
                  <a:srgbClr val="007EBA"/>
                </a:solidFill>
                <a:latin typeface="微软雅黑" panose="020B0503020204020204" charset="-122"/>
                <a:ea typeface="+mj-ea"/>
                <a:cs typeface="微软雅黑" panose="020B0503020204020204" charset="-122"/>
              </a:defRPr>
            </a:lvl1pPr>
          </a:lstStyle>
          <a:p>
            <a:pPr indent="457200" algn="just" defTabSz="914400" fontAlgn="auto">
              <a:lnSpc>
                <a:spcPct val="150000"/>
              </a:lnSpc>
              <a:spcBef>
                <a:spcPts val="100"/>
              </a:spcBef>
              <a:buClrTx/>
              <a:buSzTx/>
              <a:buFontTx/>
            </a:pPr>
            <a:r>
              <a:rPr lang="en-US" altLang="zh-CN" sz="2000" dirty="0">
                <a:solidFill>
                  <a:srgbClr val="585858"/>
                </a:solidFill>
                <a:latin typeface="微软雅黑" panose="020B0503020204020204" charset="-122"/>
                <a:ea typeface="微软雅黑" panose="020B0503020204020204" charset="-122"/>
              </a:rPr>
              <a:t>人口概况：</a:t>
            </a:r>
            <a:r>
              <a:rPr lang="en-US" altLang="zh-CN" sz="2000" b="0" dirty="0">
                <a:solidFill>
                  <a:srgbClr val="585858"/>
                </a:solidFill>
                <a:latin typeface="微软雅黑" panose="020B0503020204020204" charset="-122"/>
                <a:ea typeface="微软雅黑" panose="020B0503020204020204" charset="-122"/>
              </a:rPr>
              <a:t>根据第七次全国人口普查结果显示，2020年末全县户籍户数7.59万户，户籍人口24.75万人。其中户籍城镇人口6.67万人，占户籍人口的比重为26.94%。2020年全县常住人口16.05万人，总户数5.79万户，平均家庭人口2.66人/户。</a:t>
            </a:r>
            <a:endParaRPr lang="en-US" altLang="zh-CN" sz="2000" b="0" dirty="0">
              <a:solidFill>
                <a:srgbClr val="585858"/>
              </a:solidFill>
              <a:latin typeface="微软雅黑" panose="020B0503020204020204" charset="-122"/>
              <a:ea typeface="微软雅黑" panose="020B0503020204020204" charset="-122"/>
            </a:endParaRPr>
          </a:p>
          <a:p>
            <a:pPr indent="457200" algn="just" defTabSz="914400" fontAlgn="auto">
              <a:lnSpc>
                <a:spcPct val="150000"/>
              </a:lnSpc>
              <a:spcBef>
                <a:spcPts val="100"/>
              </a:spcBef>
              <a:buClrTx/>
              <a:buSzTx/>
              <a:buFontTx/>
            </a:pPr>
            <a:r>
              <a:rPr lang="en-US" altLang="zh-CN" sz="2000" dirty="0">
                <a:solidFill>
                  <a:srgbClr val="585858"/>
                </a:solidFill>
                <a:latin typeface="微软雅黑" panose="020B0503020204020204" charset="-122"/>
                <a:ea typeface="微软雅黑" panose="020B0503020204020204" charset="-122"/>
              </a:rPr>
              <a:t>农业概况：</a:t>
            </a:r>
            <a:r>
              <a:rPr lang="en-US" altLang="zh-CN" sz="2000" b="0" dirty="0">
                <a:solidFill>
                  <a:srgbClr val="585858"/>
                </a:solidFill>
                <a:latin typeface="微软雅黑" panose="020B0503020204020204" charset="-122"/>
                <a:ea typeface="微软雅黑" panose="020B0503020204020204" charset="-122"/>
              </a:rPr>
              <a:t>彭阳县2016-2020统计年鉴显示，全年完成农林牧渔业总产值175261万元；全年粮食种植面积74.68万亩；全年粮食总产量22.06万吨；全年油料产量3800吨；烟叶产量812吨；药材产量1.16万吨；瓜类产量3186吨；蔬菜产量22.31万吨；全年造林面积11013公顷；全年肉类总产量19372吨。</a:t>
            </a:r>
            <a:endParaRPr lang="en-US" altLang="zh-CN" sz="2000" b="0" dirty="0">
              <a:solidFill>
                <a:srgbClr val="585858"/>
              </a:solidFill>
              <a:latin typeface="微软雅黑" panose="020B0503020204020204" charset="-122"/>
              <a:ea typeface="微软雅黑" panose="020B0503020204020204" charset="-122"/>
            </a:endParaRPr>
          </a:p>
          <a:p>
            <a:pPr indent="457200" algn="just" defTabSz="914400" fontAlgn="auto">
              <a:lnSpc>
                <a:spcPct val="150000"/>
              </a:lnSpc>
              <a:spcBef>
                <a:spcPts val="100"/>
              </a:spcBef>
              <a:buClrTx/>
              <a:buSzTx/>
              <a:buFontTx/>
            </a:pPr>
            <a:r>
              <a:rPr lang="en-US" altLang="zh-CN" sz="2000" dirty="0">
                <a:solidFill>
                  <a:srgbClr val="585858"/>
                </a:solidFill>
                <a:latin typeface="微软雅黑" panose="020B0503020204020204" charset="-122"/>
                <a:ea typeface="微软雅黑" panose="020B0503020204020204" charset="-122"/>
              </a:rPr>
              <a:t>工业与建筑业概况：</a:t>
            </a:r>
            <a:r>
              <a:rPr lang="en-US" altLang="zh-CN" sz="2000" b="0" dirty="0">
                <a:solidFill>
                  <a:srgbClr val="585858"/>
                </a:solidFill>
                <a:latin typeface="微软雅黑" panose="020B0503020204020204" charset="-122"/>
                <a:ea typeface="微软雅黑" panose="020B0503020204020204" charset="-122"/>
              </a:rPr>
              <a:t>彭阳县2016-2020统计年鉴显示，年末全县工业企业126家，从业人员6835人；全年完成工业总产值293906万元；完成工业增加值177315万元；实现规模以上工业销售产值233623万元，规模以上工业企业利润总额28179万元，主营业务税金及附加15842万元。</a:t>
            </a:r>
            <a:endParaRPr lang="en-US" altLang="zh-CN" sz="2000" b="0" dirty="0">
              <a:solidFill>
                <a:srgbClr val="585858"/>
              </a:solidFill>
              <a:latin typeface="微软雅黑" panose="020B0503020204020204" charset="-122"/>
              <a:ea typeface="微软雅黑" panose="020B0503020204020204" charset="-122"/>
            </a:endParaRPr>
          </a:p>
          <a:p>
            <a:pPr indent="457200" algn="just" defTabSz="914400" fontAlgn="auto">
              <a:lnSpc>
                <a:spcPct val="150000"/>
              </a:lnSpc>
              <a:spcBef>
                <a:spcPts val="100"/>
              </a:spcBef>
              <a:buClrTx/>
              <a:buSzTx/>
              <a:buFontTx/>
            </a:pPr>
            <a:r>
              <a:rPr lang="en-US" altLang="zh-CN" sz="2000" dirty="0">
                <a:solidFill>
                  <a:srgbClr val="585858"/>
                </a:solidFill>
                <a:latin typeface="微软雅黑" panose="020B0503020204020204" charset="-122"/>
                <a:ea typeface="微软雅黑" panose="020B0503020204020204" charset="-122"/>
              </a:rPr>
              <a:t>零售与住宿餐饮业概况：</a:t>
            </a:r>
            <a:r>
              <a:rPr lang="en-US" altLang="zh-CN" sz="2000" b="0" dirty="0">
                <a:solidFill>
                  <a:srgbClr val="585858"/>
                </a:solidFill>
                <a:latin typeface="微软雅黑" panose="020B0503020204020204" charset="-122"/>
                <a:ea typeface="微软雅黑" panose="020B0503020204020204" charset="-122"/>
              </a:rPr>
              <a:t>彭阳县2016-2020统计年鉴显示，全年批发业零售总额8925万元；零售业零售总额116574万元；住宿业零售总额535万元；餐饮业零售总额20187万元。</a:t>
            </a:r>
            <a:endParaRPr lang="en-US" altLang="zh-CN" sz="2000" b="0" dirty="0">
              <a:solidFill>
                <a:srgbClr val="585858"/>
              </a:solidFill>
              <a:latin typeface="微软雅黑" panose="020B0503020204020204" charset="-122"/>
              <a:ea typeface="微软雅黑" panose="020B0503020204020204" charset="-122"/>
            </a:endParaRPr>
          </a:p>
          <a:p>
            <a:pPr indent="457200" algn="just" defTabSz="914400" fontAlgn="auto">
              <a:lnSpc>
                <a:spcPct val="150000"/>
              </a:lnSpc>
              <a:spcBef>
                <a:spcPts val="100"/>
              </a:spcBef>
              <a:buClrTx/>
              <a:buSzTx/>
              <a:buFontTx/>
            </a:pPr>
            <a:r>
              <a:rPr lang="en-US" altLang="zh-CN" sz="2000" dirty="0">
                <a:solidFill>
                  <a:srgbClr val="585858"/>
                </a:solidFill>
                <a:latin typeface="微软雅黑" panose="020B0503020204020204" charset="-122"/>
                <a:ea typeface="微软雅黑" panose="020B0503020204020204" charset="-122"/>
              </a:rPr>
              <a:t>科教文卫概况：</a:t>
            </a:r>
            <a:r>
              <a:rPr lang="en-US" altLang="zh-CN" sz="2000" b="0" dirty="0">
                <a:solidFill>
                  <a:srgbClr val="585858"/>
                </a:solidFill>
                <a:latin typeface="微软雅黑" panose="020B0503020204020204" charset="-122"/>
                <a:ea typeface="微软雅黑" panose="020B0503020204020204" charset="-122"/>
              </a:rPr>
              <a:t>彭阳县2016-2020统计年鉴显示，年末全县各级各类学校228所，共有乡镇文化站12个，体育机构有1个，各类卫生机构19个。</a:t>
            </a:r>
            <a:endParaRPr lang="en-US" altLang="zh-CN" sz="2000" b="0" dirty="0">
              <a:solidFill>
                <a:srgbClr val="585858"/>
              </a:solidFill>
              <a:latin typeface="微软雅黑" panose="020B0503020204020204" charset="-122"/>
              <a:ea typeface="微软雅黑" panose="020B0503020204020204" charset="-122"/>
            </a:endParaRPr>
          </a:p>
        </p:txBody>
      </p:sp>
      <p:sp>
        <p:nvSpPr>
          <p:cNvPr id="9" name="圆角矩形 8"/>
          <p:cNvSpPr/>
          <p:nvPr/>
        </p:nvSpPr>
        <p:spPr>
          <a:xfrm>
            <a:off x="281940" y="7278370"/>
            <a:ext cx="10169525" cy="7778115"/>
          </a:xfrm>
          <a:prstGeom prst="roundRect">
            <a:avLst/>
          </a:prstGeom>
          <a:noFill/>
          <a:ln w="38100" cap="rnd" cmpd="sng">
            <a:solidFill>
              <a:srgbClr val="63B4DD"/>
            </a:solidFill>
            <a:prstDash val="dash"/>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alpha val="30000"/>
              </a:schemeClr>
            </a:gs>
            <a:gs pos="81000">
              <a:srgbClr val="C4E3EE">
                <a:lumMod val="85000"/>
                <a:lumOff val="15000"/>
                <a:alpha val="85000"/>
              </a:srgbClr>
            </a:gs>
            <a:gs pos="94000">
              <a:schemeClr val="accent1">
                <a:lumMod val="45000"/>
                <a:lumOff val="55000"/>
                <a:alpha val="90000"/>
              </a:schemeClr>
            </a:gs>
            <a:gs pos="67000">
              <a:schemeClr val="accent1">
                <a:lumMod val="25000"/>
                <a:lumOff val="75000"/>
                <a:alpha val="85000"/>
              </a:schemeClr>
            </a:gs>
            <a:gs pos="41000">
              <a:srgbClr val="BBDAEE">
                <a:alpha val="0"/>
              </a:srgbClr>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10" name="图片 9" descr="9ecd595729f66f34cfd6365a475a1ac"/>
          <p:cNvPicPr>
            <a:picLocks noChangeAspect="1"/>
          </p:cNvPicPr>
          <p:nvPr/>
        </p:nvPicPr>
        <p:blipFill>
          <a:blip r:embed="rId1">
            <a:lum bright="70000" contrast="-70000"/>
          </a:blip>
          <a:stretch>
            <a:fillRect/>
          </a:stretch>
        </p:blipFill>
        <p:spPr>
          <a:xfrm>
            <a:off x="19050" y="0"/>
            <a:ext cx="10690860" cy="15119985"/>
          </a:xfrm>
          <a:prstGeom prst="rect">
            <a:avLst/>
          </a:prstGeom>
        </p:spPr>
      </p:pic>
      <p:sp>
        <p:nvSpPr>
          <p:cNvPr id="7" name="矩形 6"/>
          <p:cNvSpPr/>
          <p:nvPr>
            <p:custDataLst>
              <p:tags r:id="rId2"/>
            </p:custDataLst>
          </p:nvPr>
        </p:nvSpPr>
        <p:spPr>
          <a:xfrm>
            <a:off x="-17145" y="0"/>
            <a:ext cx="10727055" cy="15157450"/>
          </a:xfrm>
          <a:prstGeom prst="rect">
            <a:avLst/>
          </a:prstGeom>
          <a:solidFill>
            <a:srgbClr val="BBDAEE">
              <a:alpha val="21000"/>
            </a:srgbClr>
          </a:solidFill>
          <a:ln w="101600" cmpd="sng">
            <a:solidFill>
              <a:srgbClr val="75B6E5">
                <a:alpha val="50000"/>
              </a:srgbClr>
            </a:solidFill>
            <a:prstDash val="solid"/>
          </a:ln>
          <a:effectLst>
            <a:outerShdw blurRad="50800" dist="50800" dir="5400000" algn="ctr" rotWithShape="0">
              <a:schemeClr val="bg1">
                <a:alpha val="100000"/>
              </a:schemeClr>
            </a:outerShdw>
          </a:effec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grpSp>
        <p:nvGrpSpPr>
          <p:cNvPr id="36" name="组合 35"/>
          <p:cNvGrpSpPr/>
          <p:nvPr/>
        </p:nvGrpSpPr>
        <p:grpSpPr>
          <a:xfrm>
            <a:off x="635" y="0"/>
            <a:ext cx="1109980" cy="1452880"/>
            <a:chOff x="1" y="0"/>
            <a:chExt cx="1748" cy="2288"/>
          </a:xfrm>
        </p:grpSpPr>
        <p:cxnSp>
          <p:nvCxnSpPr>
            <p:cNvPr id="20" name="直接连接符 19"/>
            <p:cNvCxnSpPr/>
            <p:nvPr>
              <p:custDataLst>
                <p:tags r:id="rId3"/>
              </p:custDataLst>
            </p:nvPr>
          </p:nvCxnSpPr>
          <p:spPr>
            <a:xfrm>
              <a:off x="1526" y="0"/>
              <a:ext cx="12" cy="2088"/>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cxnSp>
          <p:nvCxnSpPr>
            <p:cNvPr id="23" name="直接连接符 22"/>
            <p:cNvCxnSpPr/>
            <p:nvPr>
              <p:custDataLst>
                <p:tags r:id="rId4"/>
              </p:custDataLst>
            </p:nvPr>
          </p:nvCxnSpPr>
          <p:spPr>
            <a:xfrm>
              <a:off x="1" y="2068"/>
              <a:ext cx="1548" cy="12"/>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cxnSp>
          <p:nvCxnSpPr>
            <p:cNvPr id="24" name="直接连接符 23"/>
            <p:cNvCxnSpPr/>
            <p:nvPr>
              <p:custDataLst>
                <p:tags r:id="rId5"/>
              </p:custDataLst>
            </p:nvPr>
          </p:nvCxnSpPr>
          <p:spPr>
            <a:xfrm>
              <a:off x="1726" y="200"/>
              <a:ext cx="12" cy="2088"/>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cxnSp>
          <p:nvCxnSpPr>
            <p:cNvPr id="25" name="直接连接符 24"/>
            <p:cNvCxnSpPr/>
            <p:nvPr>
              <p:custDataLst>
                <p:tags r:id="rId6"/>
              </p:custDataLst>
            </p:nvPr>
          </p:nvCxnSpPr>
          <p:spPr>
            <a:xfrm>
              <a:off x="201" y="2268"/>
              <a:ext cx="1548" cy="12"/>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cxnSp>
          <p:nvCxnSpPr>
            <p:cNvPr id="5" name="直接连接符 4"/>
            <p:cNvCxnSpPr/>
            <p:nvPr>
              <p:custDataLst>
                <p:tags r:id="rId7"/>
              </p:custDataLst>
            </p:nvPr>
          </p:nvCxnSpPr>
          <p:spPr>
            <a:xfrm>
              <a:off x="1320" y="573"/>
              <a:ext cx="12" cy="1284"/>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cxnSp>
          <p:nvCxnSpPr>
            <p:cNvPr id="8" name="直接连接符 7"/>
            <p:cNvCxnSpPr/>
            <p:nvPr>
              <p:custDataLst>
                <p:tags r:id="rId8"/>
              </p:custDataLst>
            </p:nvPr>
          </p:nvCxnSpPr>
          <p:spPr>
            <a:xfrm>
              <a:off x="444" y="1821"/>
              <a:ext cx="876" cy="12"/>
            </a:xfrm>
            <a:prstGeom prst="line">
              <a:avLst/>
            </a:prstGeom>
            <a:ln>
              <a:solidFill>
                <a:schemeClr val="accent5">
                  <a:lumMod val="60000"/>
                  <a:lumOff val="40000"/>
                </a:schemeClr>
              </a:solidFill>
            </a:ln>
          </p:spPr>
          <p:style>
            <a:lnRef idx="2">
              <a:schemeClr val="accent1"/>
            </a:lnRef>
            <a:fillRef idx="0">
              <a:srgbClr val="FFFFFF"/>
            </a:fillRef>
            <a:effectRef idx="0">
              <a:srgbClr val="FFFFFF"/>
            </a:effectRef>
            <a:fontRef idx="minor">
              <a:schemeClr val="tx1"/>
            </a:fontRef>
          </p:style>
        </p:cxnSp>
      </p:grpSp>
      <p:sp>
        <p:nvSpPr>
          <p:cNvPr id="3" name="object 6"/>
          <p:cNvSpPr txBox="1">
            <a:spLocks noGrp="1"/>
          </p:cNvSpPr>
          <p:nvPr>
            <p:custDataLst>
              <p:tags r:id="rId9"/>
            </p:custDataLst>
          </p:nvPr>
        </p:nvSpPr>
        <p:spPr>
          <a:xfrm>
            <a:off x="1177925" y="1960880"/>
            <a:ext cx="8367395" cy="490220"/>
          </a:xfrm>
          <a:prstGeom prst="rect">
            <a:avLst/>
          </a:prstGeom>
        </p:spPr>
        <p:txBody>
          <a:bodyPr vert="horz" wrap="square" lIns="0" tIns="13435" rIns="0" bIns="0" rtlCol="0">
            <a:spAutoFit/>
          </a:bodyPr>
          <a:lstStyle>
            <a:lvl1pPr>
              <a:defRPr sz="3120" b="1" i="0">
                <a:solidFill>
                  <a:srgbClr val="007EBA"/>
                </a:solidFill>
                <a:latin typeface="微软雅黑" panose="020B0503020204020204" charset="-122"/>
                <a:ea typeface="+mj-ea"/>
                <a:cs typeface="微软雅黑" panose="020B0503020204020204" charset="-122"/>
              </a:defRPr>
            </a:lvl1pPr>
          </a:lstStyle>
          <a:p>
            <a:pPr marL="13970">
              <a:spcBef>
                <a:spcPts val="105"/>
              </a:spcBef>
            </a:pPr>
            <a:r>
              <a:rPr lang="en-US" sz="3100" kern="1200" spc="-5" dirty="0">
                <a:ea typeface="微软雅黑" panose="020B0503020204020204" charset="-122"/>
              </a:rPr>
              <a:t> </a:t>
            </a:r>
            <a:r>
              <a:rPr sz="3100" kern="1200" spc="-5" dirty="0">
                <a:ea typeface="微软雅黑" panose="020B0503020204020204" charset="-122"/>
              </a:rPr>
              <a:t>机遇与挑战</a:t>
            </a:r>
            <a:endParaRPr sz="3100" kern="1200" spc="-5" dirty="0">
              <a:ea typeface="微软雅黑" panose="020B0503020204020204" charset="-122"/>
            </a:endParaRPr>
          </a:p>
        </p:txBody>
      </p:sp>
      <p:sp>
        <p:nvSpPr>
          <p:cNvPr id="2" name="object 6"/>
          <p:cNvSpPr txBox="1"/>
          <p:nvPr>
            <p:custDataLst>
              <p:tags r:id="rId10"/>
            </p:custDataLst>
          </p:nvPr>
        </p:nvSpPr>
        <p:spPr>
          <a:xfrm>
            <a:off x="673100" y="2712086"/>
            <a:ext cx="9383395" cy="9733915"/>
          </a:xfrm>
          <a:prstGeom prst="rect">
            <a:avLst/>
          </a:prstGeom>
        </p:spPr>
        <p:txBody>
          <a:bodyPr vert="horz" wrap="square" lIns="0" tIns="13435" rIns="0" bIns="0" rtlCol="0" anchor="ctr">
            <a:spAutoFit/>
          </a:bodyPr>
          <a:lstStyle>
            <a:lvl1pPr>
              <a:defRPr sz="3120" b="1" i="0">
                <a:solidFill>
                  <a:srgbClr val="007EBA"/>
                </a:solidFill>
                <a:latin typeface="微软雅黑" panose="020B0503020204020204" charset="-122"/>
                <a:ea typeface="+mj-ea"/>
                <a:cs typeface="微软雅黑" panose="020B0503020204020204" charset="-122"/>
              </a:defRPr>
            </a:lvl1pPr>
          </a:lstStyle>
          <a:p>
            <a:pPr indent="457200" algn="just" defTabSz="914400" fontAlgn="auto">
              <a:lnSpc>
                <a:spcPct val="150000"/>
              </a:lnSpc>
              <a:spcBef>
                <a:spcPts val="100"/>
              </a:spcBef>
              <a:buClrTx/>
              <a:buSzTx/>
              <a:buFontTx/>
            </a:pPr>
            <a:r>
              <a:rPr lang="en-US" altLang="zh-CN" sz="2000" dirty="0">
                <a:solidFill>
                  <a:srgbClr val="585858"/>
                </a:solidFill>
                <a:latin typeface="微软雅黑" panose="020B0503020204020204" charset="-122"/>
                <a:ea typeface="微软雅黑" panose="020B0503020204020204" charset="-122"/>
              </a:rPr>
              <a:t>机遇</a:t>
            </a:r>
            <a:r>
              <a:rPr lang="en-US" altLang="zh-CN" sz="2000" b="0" dirty="0">
                <a:solidFill>
                  <a:srgbClr val="585858"/>
                </a:solidFill>
                <a:latin typeface="微软雅黑" panose="020B0503020204020204" charset="-122"/>
                <a:ea typeface="微软雅黑" panose="020B0503020204020204" charset="-122"/>
              </a:rPr>
              <a:t>：彭阳县2016-2020统计年鉴显示黄河流域生态保护和高质量发展战略为经济绿色发展指明路径。《国务院办公厅关于鼓励和支持社会资本参与生态保护修复的意见》（国办发〔2021〕40号）、《自然资源部关于支持宁夏建设黄河流域生态保护和高质量发展先行区意见的函》（自然资函〔2021〕151号）。2024年9月习近平总书记在兰州市主持召开全面推动黄河流域生态保护和高质量发展座谈会强调坚持重在保护，要在治理，落实水资源刚性约束，积极推进流域生态治理、产业转型升级、弘扬黄河文化。各项政策、法规、制度先后建立，黄河流域生态保护和修复发展红利不断释放，为实施国土空间生态修复带来了机遇。</a:t>
            </a:r>
            <a:endParaRPr lang="en-US" altLang="zh-CN" sz="2000" b="0" dirty="0">
              <a:solidFill>
                <a:srgbClr val="585858"/>
              </a:solidFill>
              <a:latin typeface="微软雅黑" panose="020B0503020204020204" charset="-122"/>
              <a:ea typeface="微软雅黑" panose="020B0503020204020204" charset="-122"/>
            </a:endParaRPr>
          </a:p>
          <a:p>
            <a:pPr indent="457200" algn="just" defTabSz="914400" fontAlgn="auto">
              <a:lnSpc>
                <a:spcPct val="150000"/>
              </a:lnSpc>
              <a:spcBef>
                <a:spcPts val="100"/>
              </a:spcBef>
              <a:buClrTx/>
              <a:buSzTx/>
              <a:buFontTx/>
            </a:pPr>
            <a:r>
              <a:rPr lang="en-US" altLang="zh-CN" sz="2000" dirty="0">
                <a:solidFill>
                  <a:srgbClr val="585858"/>
                </a:solidFill>
                <a:latin typeface="微软雅黑" panose="020B0503020204020204" charset="-122"/>
                <a:ea typeface="微软雅黑" panose="020B0503020204020204" charset="-122"/>
              </a:rPr>
              <a:t>挑战：</a:t>
            </a:r>
            <a:r>
              <a:rPr lang="en-US" altLang="zh-CN" sz="2000" b="0" dirty="0">
                <a:solidFill>
                  <a:srgbClr val="585858"/>
                </a:solidFill>
                <a:latin typeface="微软雅黑" panose="020B0503020204020204" charset="-122"/>
                <a:ea typeface="微软雅黑" panose="020B0503020204020204" charset="-122"/>
              </a:rPr>
              <a:t>生态本底脆弱，生态系统稳定性差，抗干扰能力弱，易于发生生态退化且难以自我修复。彭阳县地形复杂，地貌破碎，沟壑纵横，存在水土流失问题。水土保持、水源涵养等多功能协调不足，自然生态系统天然更新、顺向演替依然不足，自然生态系统质量不高，稳定性不强。生物多样性和生态系统稳定性面临较大压力，对提升生态保护修复方面应对能力提出新的要求。水资源约束趋紧也是生态修复难度大的重要因素之一。彭阳县无过境黄河水，全县经济社会发展全部依赖于当地水资源和部分工程引水，雨养农业、资源型、工程型缺水问题突出，客水资源距离长、扬程高，水资源开发利用成本大。人水矛盾依然存在、水土关系不协调的现状没有改善，水源涵养功能发挥不充分，河流生态基流不稳定，水土流失问题突出，工程性和水质型缺水并存。金融和税收政策手段支撑，生态修复项目投入高，周期长，见效慢，收益低、甚至没有经济收益，很多企业不愿意参与或没有积极性参与，生态修复市场化机制未形成。</a:t>
            </a:r>
            <a:endParaRPr lang="en-US" altLang="zh-CN" sz="2000" b="0" dirty="0">
              <a:solidFill>
                <a:srgbClr val="585858"/>
              </a:solidFill>
              <a:latin typeface="微软雅黑" panose="020B0503020204020204" charset="-122"/>
              <a:ea typeface="微软雅黑" panose="020B0503020204020204" charset="-122"/>
            </a:endParaRPr>
          </a:p>
          <a:p>
            <a:pPr indent="457200" algn="just" defTabSz="914400" fontAlgn="auto">
              <a:lnSpc>
                <a:spcPct val="150000"/>
              </a:lnSpc>
              <a:spcBef>
                <a:spcPts val="100"/>
              </a:spcBef>
              <a:buClrTx/>
              <a:buSzTx/>
              <a:buFontTx/>
            </a:pPr>
            <a:endParaRPr lang="en-US" altLang="zh-CN" sz="2000" b="0" dirty="0">
              <a:solidFill>
                <a:srgbClr val="FF0000"/>
              </a:solidFill>
              <a:latin typeface="微软雅黑" panose="020B0503020204020204" charset="-122"/>
              <a:ea typeface="微软雅黑" panose="020B0503020204020204" charset="-122"/>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object 4"/>
          <p:cNvSpPr txBox="1"/>
          <p:nvPr/>
        </p:nvSpPr>
        <p:spPr>
          <a:xfrm>
            <a:off x="905353" y="9474890"/>
            <a:ext cx="6816738" cy="629285"/>
          </a:xfrm>
          <a:prstGeom prst="rect">
            <a:avLst/>
          </a:prstGeom>
        </p:spPr>
        <p:txBody>
          <a:bodyPr vert="horz" wrap="square" lIns="0" tIns="14143" rIns="0" bIns="0" rtlCol="0">
            <a:spAutoFit/>
          </a:bodyPr>
          <a:lstStyle/>
          <a:p>
            <a:pPr marL="12700" algn="l" defTabSz="914400">
              <a:spcBef>
                <a:spcPts val="100"/>
              </a:spcBef>
              <a:buClrTx/>
              <a:buSzTx/>
              <a:buFontTx/>
            </a:pPr>
            <a:r>
              <a:rPr lang="en-US" altLang="zh-CN" sz="4000" b="1" dirty="0">
                <a:solidFill>
                  <a:srgbClr val="2E5496"/>
                </a:solidFill>
                <a:latin typeface="微软雅黑" panose="020B0503020204020204" charset="-122"/>
                <a:ea typeface="微软雅黑" panose="020B0503020204020204" charset="-122"/>
                <a:cs typeface="Arial Unicode MS" panose="020B0604020202020204" charset="-122"/>
              </a:rPr>
              <a:t>3.</a:t>
            </a:r>
            <a:r>
              <a:rPr lang="zh-CN" altLang="en-US" sz="4000" b="1" dirty="0">
                <a:solidFill>
                  <a:srgbClr val="2E5496"/>
                </a:solidFill>
                <a:latin typeface="微软雅黑" panose="020B0503020204020204" charset="-122"/>
                <a:ea typeface="微软雅黑" panose="020B0503020204020204" charset="-122"/>
                <a:cs typeface="Arial Unicode MS" panose="020B0604020202020204" charset="-122"/>
              </a:rPr>
              <a:t>问题与评价</a:t>
            </a:r>
            <a:endParaRPr lang="zh-CN" altLang="en-US" sz="4000" b="1" dirty="0">
              <a:solidFill>
                <a:srgbClr val="2E5496"/>
              </a:solidFill>
              <a:latin typeface="微软雅黑" panose="020B0503020204020204" charset="-122"/>
              <a:ea typeface="微软雅黑" panose="020B0503020204020204" charset="-122"/>
              <a:cs typeface="Arial Unicode MS" panose="020B0604020202020204" charset="-122"/>
            </a:endParaRPr>
          </a:p>
        </p:txBody>
      </p:sp>
      <p:sp>
        <p:nvSpPr>
          <p:cNvPr id="5" name="object 5"/>
          <p:cNvSpPr txBox="1"/>
          <p:nvPr/>
        </p:nvSpPr>
        <p:spPr>
          <a:xfrm>
            <a:off x="1254125" y="10443845"/>
            <a:ext cx="6005195" cy="4088765"/>
          </a:xfrm>
          <a:prstGeom prst="rect">
            <a:avLst/>
          </a:prstGeom>
        </p:spPr>
        <p:txBody>
          <a:bodyPr vert="horz" wrap="square" lIns="0" tIns="14850" rIns="0" bIns="0" rtlCol="0">
            <a:spAutoFit/>
          </a:bodyPr>
          <a:lstStyle/>
          <a:p>
            <a:pPr algn="l" defTabSz="914400">
              <a:spcBef>
                <a:spcPts val="10"/>
              </a:spcBef>
              <a:buClrTx/>
              <a:buSzTx/>
              <a:buFont typeface="Arial" panose="020B0604020202020204"/>
              <a:buChar char="•"/>
            </a:pPr>
            <a:r>
              <a:rPr lang="en-US" altLang="zh-CN" sz="3200" spc="-5" dirty="0">
                <a:ea typeface="微软雅黑" panose="020B0503020204020204" charset="-122"/>
                <a:sym typeface="+mn-ea"/>
              </a:rPr>
              <a:t>  </a:t>
            </a:r>
            <a:r>
              <a:rPr lang="zh-CN" altLang="en-US" sz="3200" spc="-5" dirty="0">
                <a:ea typeface="微软雅黑" panose="020B0503020204020204" charset="-122"/>
                <a:sym typeface="+mn-ea"/>
              </a:rPr>
              <a:t>基础分析</a:t>
            </a:r>
            <a:endParaRPr lang="zh-CN" altLang="en-US" sz="3200" spc="-5" dirty="0">
              <a:ea typeface="微软雅黑" panose="020B0503020204020204" charset="-122"/>
              <a:sym typeface="+mn-ea"/>
            </a:endParaRPr>
          </a:p>
          <a:p>
            <a:pPr algn="l" defTabSz="914400">
              <a:spcBef>
                <a:spcPts val="10"/>
              </a:spcBef>
              <a:buClrTx/>
              <a:buSzTx/>
              <a:buFont typeface="Arial" panose="020B0604020202020204"/>
              <a:buChar char="•"/>
            </a:pPr>
            <a:endParaRPr lang="zh-CN" altLang="en-US" sz="3200" spc="-5" dirty="0">
              <a:ea typeface="微软雅黑" panose="020B0503020204020204" charset="-122"/>
              <a:sym typeface="+mn-ea"/>
            </a:endParaRPr>
          </a:p>
          <a:p>
            <a:pPr algn="l" defTabSz="914400">
              <a:spcBef>
                <a:spcPts val="10"/>
              </a:spcBef>
              <a:buClrTx/>
              <a:buSzTx/>
              <a:buFont typeface="Arial" panose="020B0604020202020204"/>
              <a:buChar char="•"/>
            </a:pPr>
            <a:r>
              <a:rPr lang="en-US" altLang="zh-CN" sz="3200" spc="-5" dirty="0">
                <a:ea typeface="微软雅黑" panose="020B0503020204020204" charset="-122"/>
                <a:sym typeface="+mn-ea"/>
              </a:rPr>
              <a:t>  </a:t>
            </a:r>
            <a:r>
              <a:rPr lang="zh-CN" altLang="en-US" sz="3200" spc="-5" dirty="0">
                <a:ea typeface="微软雅黑" panose="020B0503020204020204" charset="-122"/>
                <a:sym typeface="+mn-ea"/>
              </a:rPr>
              <a:t>综合评价</a:t>
            </a:r>
            <a:endParaRPr lang="zh-CN" altLang="en-US" sz="3200" spc="-5" dirty="0">
              <a:ea typeface="微软雅黑" panose="020B0503020204020204" charset="-122"/>
              <a:sym typeface="+mn-ea"/>
            </a:endParaRPr>
          </a:p>
          <a:p>
            <a:pPr algn="l" defTabSz="914400">
              <a:spcBef>
                <a:spcPts val="10"/>
              </a:spcBef>
              <a:buClrTx/>
              <a:buSzTx/>
              <a:buFont typeface="Arial" panose="020B0604020202020204"/>
              <a:buChar char="•"/>
            </a:pPr>
            <a:endParaRPr lang="zh-CN" altLang="en-US" sz="3200" spc="-5" dirty="0">
              <a:ea typeface="微软雅黑" panose="020B0503020204020204" charset="-122"/>
              <a:sym typeface="+mn-ea"/>
            </a:endParaRPr>
          </a:p>
          <a:p>
            <a:pPr algn="l" defTabSz="914400">
              <a:spcBef>
                <a:spcPts val="10"/>
              </a:spcBef>
              <a:buClrTx/>
              <a:buSzTx/>
              <a:buFont typeface="Arial" panose="020B0604020202020204"/>
              <a:buChar char="•"/>
            </a:pPr>
            <a:r>
              <a:rPr lang="en-US" altLang="zh-CN" sz="3200" spc="-5" dirty="0">
                <a:ea typeface="微软雅黑" panose="020B0503020204020204" charset="-122"/>
                <a:sym typeface="+mn-ea"/>
              </a:rPr>
              <a:t>  </a:t>
            </a:r>
            <a:r>
              <a:rPr lang="zh-CN" altLang="en-US" sz="3200" spc="-5" dirty="0">
                <a:ea typeface="微软雅黑" panose="020B0503020204020204" charset="-122"/>
                <a:sym typeface="+mn-ea"/>
              </a:rPr>
              <a:t>问题识别</a:t>
            </a:r>
            <a:endParaRPr lang="zh-CN" altLang="en-US" sz="3200" spc="-5" dirty="0">
              <a:ea typeface="微软雅黑" panose="020B0503020204020204" charset="-122"/>
              <a:sym typeface="+mn-ea"/>
            </a:endParaRPr>
          </a:p>
          <a:p>
            <a:pPr algn="l" defTabSz="914400">
              <a:spcBef>
                <a:spcPts val="10"/>
              </a:spcBef>
              <a:buClrTx/>
              <a:buSzTx/>
              <a:buFont typeface="Arial" panose="020B0604020202020204"/>
              <a:buChar char="•"/>
            </a:pPr>
            <a:endParaRPr lang="zh-CN" altLang="en-US" sz="3200" spc="-5" dirty="0">
              <a:ea typeface="微软雅黑" panose="020B0503020204020204" charset="-122"/>
              <a:sym typeface="+mn-ea"/>
            </a:endParaRPr>
          </a:p>
          <a:p>
            <a:pPr algn="l" defTabSz="914400">
              <a:spcBef>
                <a:spcPts val="10"/>
              </a:spcBef>
              <a:buClrTx/>
              <a:buSzTx/>
              <a:buFont typeface="Arial" panose="020B0604020202020204"/>
              <a:buChar char="•"/>
            </a:pPr>
            <a:r>
              <a:rPr lang="en-US" altLang="zh-CN" sz="3200" spc="-5" dirty="0">
                <a:ea typeface="微软雅黑" panose="020B0503020204020204" charset="-122"/>
                <a:sym typeface="+mn-ea"/>
              </a:rPr>
              <a:t>  </a:t>
            </a:r>
            <a:r>
              <a:rPr lang="zh-CN" altLang="en-US" sz="3200" spc="-5" dirty="0">
                <a:ea typeface="微软雅黑" panose="020B0503020204020204" charset="-122"/>
                <a:sym typeface="+mn-ea"/>
              </a:rPr>
              <a:t>重大风险</a:t>
            </a:r>
            <a:endParaRPr lang="zh-CN" altLang="en-US" sz="3200" spc="-5" dirty="0">
              <a:ea typeface="微软雅黑" panose="020B0503020204020204" charset="-122"/>
              <a:sym typeface="+mn-ea"/>
            </a:endParaRPr>
          </a:p>
          <a:p>
            <a:pPr marL="396240" indent="-381635" defTabSz="1018540">
              <a:buFont typeface="Arial" panose="020B0604020202020204"/>
              <a:buChar char="•"/>
              <a:tabLst>
                <a:tab pos="394970" algn="l"/>
                <a:tab pos="395605" algn="l"/>
              </a:tabLst>
            </a:pPr>
            <a:endParaRPr lang="zh-CN" sz="2200" dirty="0">
              <a:ln w="0">
                <a:solidFill>
                  <a:sysClr val="windowText" lastClr="000000"/>
                </a:solidFill>
              </a:ln>
              <a:latin typeface="微软雅黑" panose="020B0503020204020204" charset="-122"/>
              <a:ea typeface="微软雅黑" panose="020B0503020204020204" charset="-122"/>
              <a:cs typeface="微软雅黑" panose="020B0503020204020204" charset="-122"/>
            </a:endParaRPr>
          </a:p>
          <a:p>
            <a:pPr defTabSz="1018540">
              <a:spcBef>
                <a:spcPts val="55"/>
              </a:spcBef>
              <a:buFont typeface="Arial" panose="020B0604020202020204"/>
              <a:buChar char="•"/>
            </a:pPr>
            <a:endParaRPr sz="1780" dirty="0">
              <a:solidFill>
                <a:prstClr val="black"/>
              </a:solidFill>
              <a:latin typeface="微软雅黑" panose="020B0503020204020204" charset="-122"/>
              <a:cs typeface="微软雅黑" panose="020B0503020204020204" charset="-122"/>
            </a:endParaRPr>
          </a:p>
        </p:txBody>
      </p:sp>
      <p:pic>
        <p:nvPicPr>
          <p:cNvPr id="2" name="图片 1" descr="65ca49e0db3d76519a1af99fc751e63"/>
          <p:cNvPicPr>
            <a:picLocks noChangeAspect="1"/>
          </p:cNvPicPr>
          <p:nvPr/>
        </p:nvPicPr>
        <p:blipFill>
          <a:blip r:embed="rId1">
            <a:clrChange>
              <a:clrFrom>
                <a:srgbClr val="87A7D6">
                  <a:alpha val="100000"/>
                </a:srgbClr>
              </a:clrFrom>
              <a:clrTo>
                <a:srgbClr val="87A7D6">
                  <a:alpha val="100000"/>
                  <a:alpha val="0"/>
                </a:srgbClr>
              </a:clrTo>
            </a:clrChange>
          </a:blip>
          <a:stretch>
            <a:fillRect/>
          </a:stretch>
        </p:blipFill>
        <p:spPr>
          <a:xfrm>
            <a:off x="0" y="0"/>
            <a:ext cx="10690860" cy="801814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alpha val="0"/>
              </a:schemeClr>
            </a:gs>
            <a:gs pos="81000">
              <a:srgbClr val="ADD8E8">
                <a:lumMod val="85000"/>
                <a:lumOff val="15000"/>
                <a:alpha val="85000"/>
              </a:srgbClr>
            </a:gs>
            <a:gs pos="94000">
              <a:schemeClr val="accent1">
                <a:lumMod val="45000"/>
                <a:lumOff val="55000"/>
                <a:alpha val="90000"/>
              </a:schemeClr>
            </a:gs>
            <a:gs pos="67000">
              <a:schemeClr val="accent1">
                <a:lumMod val="25000"/>
                <a:lumOff val="75000"/>
                <a:alpha val="85000"/>
              </a:schemeClr>
            </a:gs>
            <a:gs pos="52000">
              <a:schemeClr val="accent1">
                <a:lumMod val="22000"/>
                <a:lumOff val="78000"/>
                <a:alpha val="80000"/>
              </a:schemeClr>
            </a:gs>
          </a:gsLst>
          <a:lin ang="5400000" scaled="0"/>
        </a:gradFill>
        <a:effectLst/>
      </p:bgPr>
    </p:bg>
    <p:spTree>
      <p:nvGrpSpPr>
        <p:cNvPr id="1" name=""/>
        <p:cNvGrpSpPr/>
        <p:nvPr/>
      </p:nvGrpSpPr>
      <p:grpSpPr>
        <a:xfrm>
          <a:off x="0" y="0"/>
          <a:ext cx="0" cy="0"/>
          <a:chOff x="0" y="0"/>
          <a:chExt cx="0" cy="0"/>
        </a:xfrm>
      </p:grpSpPr>
      <p:sp>
        <p:nvSpPr>
          <p:cNvPr id="28" name="object 8"/>
          <p:cNvSpPr txBox="1"/>
          <p:nvPr/>
        </p:nvSpPr>
        <p:spPr>
          <a:xfrm>
            <a:off x="1095747" y="1025195"/>
            <a:ext cx="9344022" cy="490220"/>
          </a:xfrm>
          <a:prstGeom prst="rect">
            <a:avLst/>
          </a:prstGeom>
        </p:spPr>
        <p:txBody>
          <a:bodyPr vert="horz" wrap="square" lIns="0" tIns="13435" rIns="0" bIns="0" rtlCol="0">
            <a:spAutoFit/>
          </a:bodyPr>
          <a:lstStyle/>
          <a:p>
            <a:pPr marL="13970" defTabSz="1018540">
              <a:spcBef>
                <a:spcPts val="105"/>
              </a:spcBef>
            </a:pPr>
            <a:r>
              <a:rPr lang="zh-CN" altLang="en-US" sz="3100" b="1" dirty="0">
                <a:solidFill>
                  <a:srgbClr val="2E5496"/>
                </a:solidFill>
                <a:latin typeface="微软雅黑" panose="020B0503020204020204" charset="-122"/>
                <a:ea typeface="微软雅黑" panose="020B0503020204020204" charset="-122"/>
                <a:cs typeface="Arial Unicode MS" panose="020B0604020202020204" charset="-122"/>
                <a:sym typeface="+mn-ea"/>
              </a:rPr>
              <a:t>问题与评价</a:t>
            </a:r>
            <a:endParaRPr lang="zh-CN" altLang="en-US" sz="3100" b="1" spc="-5" dirty="0">
              <a:solidFill>
                <a:srgbClr val="007EBA"/>
              </a:solidFill>
              <a:latin typeface="微软雅黑" panose="020B0503020204020204" charset="-122"/>
              <a:ea typeface="微软雅黑" panose="020B0503020204020204" charset="-122"/>
              <a:cs typeface="微软雅黑" panose="020B0503020204020204" charset="-122"/>
            </a:endParaRPr>
          </a:p>
        </p:txBody>
      </p:sp>
      <p:grpSp>
        <p:nvGrpSpPr>
          <p:cNvPr id="36" name="组合 35"/>
          <p:cNvGrpSpPr/>
          <p:nvPr/>
        </p:nvGrpSpPr>
        <p:grpSpPr>
          <a:xfrm>
            <a:off x="635" y="0"/>
            <a:ext cx="1109980" cy="1452880"/>
            <a:chOff x="1" y="0"/>
            <a:chExt cx="1748" cy="2288"/>
          </a:xfrm>
        </p:grpSpPr>
        <p:cxnSp>
          <p:nvCxnSpPr>
            <p:cNvPr id="20" name="直接连接符 19"/>
            <p:cNvCxnSpPr/>
            <p:nvPr/>
          </p:nvCxnSpPr>
          <p:spPr>
            <a:xfrm>
              <a:off x="1526" y="0"/>
              <a:ext cx="12" cy="2088"/>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cxnSp>
          <p:nvCxnSpPr>
            <p:cNvPr id="23" name="直接连接符 22"/>
            <p:cNvCxnSpPr/>
            <p:nvPr/>
          </p:nvCxnSpPr>
          <p:spPr>
            <a:xfrm>
              <a:off x="1" y="2068"/>
              <a:ext cx="1548" cy="12"/>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cxnSp>
          <p:nvCxnSpPr>
            <p:cNvPr id="24" name="直接连接符 23"/>
            <p:cNvCxnSpPr/>
            <p:nvPr>
              <p:custDataLst>
                <p:tags r:id="rId1"/>
              </p:custDataLst>
            </p:nvPr>
          </p:nvCxnSpPr>
          <p:spPr>
            <a:xfrm>
              <a:off x="1726" y="200"/>
              <a:ext cx="12" cy="2088"/>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cxnSp>
          <p:nvCxnSpPr>
            <p:cNvPr id="25" name="直接连接符 24"/>
            <p:cNvCxnSpPr/>
            <p:nvPr>
              <p:custDataLst>
                <p:tags r:id="rId2"/>
              </p:custDataLst>
            </p:nvPr>
          </p:nvCxnSpPr>
          <p:spPr>
            <a:xfrm>
              <a:off x="201" y="2268"/>
              <a:ext cx="1548" cy="12"/>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cxnSp>
          <p:nvCxnSpPr>
            <p:cNvPr id="26" name="直接连接符 25"/>
            <p:cNvCxnSpPr/>
            <p:nvPr>
              <p:custDataLst>
                <p:tags r:id="rId3"/>
              </p:custDataLst>
            </p:nvPr>
          </p:nvCxnSpPr>
          <p:spPr>
            <a:xfrm>
              <a:off x="1320" y="573"/>
              <a:ext cx="12" cy="1284"/>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cxnSp>
          <p:nvCxnSpPr>
            <p:cNvPr id="27" name="直接连接符 26"/>
            <p:cNvCxnSpPr/>
            <p:nvPr>
              <p:custDataLst>
                <p:tags r:id="rId4"/>
              </p:custDataLst>
            </p:nvPr>
          </p:nvCxnSpPr>
          <p:spPr>
            <a:xfrm>
              <a:off x="444" y="1821"/>
              <a:ext cx="876" cy="12"/>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grpSp>
      <p:sp>
        <p:nvSpPr>
          <p:cNvPr id="14" name="矩形 13"/>
          <p:cNvSpPr/>
          <p:nvPr>
            <p:custDataLst>
              <p:tags r:id="rId5"/>
            </p:custDataLst>
          </p:nvPr>
        </p:nvSpPr>
        <p:spPr>
          <a:xfrm>
            <a:off x="0" y="5685155"/>
            <a:ext cx="10689590" cy="2176145"/>
          </a:xfrm>
          <a:prstGeom prst="rect">
            <a:avLst/>
          </a:prstGeom>
          <a:solidFill>
            <a:schemeClr val="bg1">
              <a:alpha val="2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3" name="矩形 12"/>
          <p:cNvSpPr/>
          <p:nvPr>
            <p:custDataLst>
              <p:tags r:id="rId6"/>
            </p:custDataLst>
          </p:nvPr>
        </p:nvSpPr>
        <p:spPr>
          <a:xfrm>
            <a:off x="50800" y="5666105"/>
            <a:ext cx="10689590" cy="1656080"/>
          </a:xfrm>
          <a:prstGeom prst="rect">
            <a:avLst/>
          </a:prstGeom>
          <a:solidFill>
            <a:schemeClr val="bg1">
              <a:alpha val="2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7" name="矩形 16"/>
          <p:cNvSpPr/>
          <p:nvPr>
            <p:custDataLst>
              <p:tags r:id="rId7"/>
            </p:custDataLst>
          </p:nvPr>
        </p:nvSpPr>
        <p:spPr>
          <a:xfrm>
            <a:off x="50800" y="6780530"/>
            <a:ext cx="10689590" cy="1656080"/>
          </a:xfrm>
          <a:prstGeom prst="rect">
            <a:avLst/>
          </a:prstGeom>
          <a:solidFill>
            <a:schemeClr val="bg1">
              <a:alpha val="2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9" name="矩形 18"/>
          <p:cNvSpPr/>
          <p:nvPr>
            <p:custDataLst>
              <p:tags r:id="rId8"/>
            </p:custDataLst>
          </p:nvPr>
        </p:nvSpPr>
        <p:spPr>
          <a:xfrm>
            <a:off x="50800" y="5666105"/>
            <a:ext cx="10689590" cy="1114425"/>
          </a:xfrm>
          <a:prstGeom prst="rect">
            <a:avLst/>
          </a:prstGeom>
          <a:solidFill>
            <a:schemeClr val="bg1">
              <a:alpha val="2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2" name="矩形 21"/>
          <p:cNvSpPr/>
          <p:nvPr>
            <p:custDataLst>
              <p:tags r:id="rId9"/>
            </p:custDataLst>
          </p:nvPr>
        </p:nvSpPr>
        <p:spPr>
          <a:xfrm>
            <a:off x="-19050" y="7481570"/>
            <a:ext cx="10689590" cy="2158365"/>
          </a:xfrm>
          <a:prstGeom prst="rect">
            <a:avLst/>
          </a:prstGeom>
          <a:solidFill>
            <a:schemeClr val="bg1">
              <a:alpha val="2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 name="矩形 3"/>
          <p:cNvSpPr/>
          <p:nvPr>
            <p:custDataLst>
              <p:tags r:id="rId10"/>
            </p:custDataLst>
          </p:nvPr>
        </p:nvSpPr>
        <p:spPr>
          <a:xfrm>
            <a:off x="-17145" y="-19050"/>
            <a:ext cx="10727055" cy="15176500"/>
          </a:xfrm>
          <a:prstGeom prst="rect">
            <a:avLst/>
          </a:prstGeom>
          <a:noFill/>
          <a:ln w="101600" cmpd="sng">
            <a:solidFill>
              <a:srgbClr val="75B6E5">
                <a:alpha val="50000"/>
              </a:srgbClr>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 name="圆角矩形 1"/>
          <p:cNvSpPr/>
          <p:nvPr>
            <p:custDataLst>
              <p:tags r:id="rId11"/>
            </p:custDataLst>
          </p:nvPr>
        </p:nvSpPr>
        <p:spPr>
          <a:xfrm>
            <a:off x="820420" y="8464550"/>
            <a:ext cx="9439910" cy="1904365"/>
          </a:xfrm>
          <a:prstGeom prst="roundRect">
            <a:avLst/>
          </a:prstGeom>
          <a:solidFill>
            <a:schemeClr val="bg1">
              <a:lumMod val="95000"/>
              <a:alpha val="25000"/>
            </a:schemeClr>
          </a:solidFill>
          <a:ln>
            <a:solidFill>
              <a:srgbClr val="E3EDED"/>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6" name="圆角矩形 45"/>
          <p:cNvSpPr/>
          <p:nvPr>
            <p:custDataLst>
              <p:tags r:id="rId12"/>
            </p:custDataLst>
          </p:nvPr>
        </p:nvSpPr>
        <p:spPr>
          <a:xfrm>
            <a:off x="459105" y="2310130"/>
            <a:ext cx="9801225" cy="3092450"/>
          </a:xfrm>
          <a:prstGeom prst="roundRect">
            <a:avLst/>
          </a:prstGeom>
          <a:solidFill>
            <a:schemeClr val="bg1">
              <a:lumMod val="95000"/>
            </a:schemeClr>
          </a:solidFill>
          <a:ln>
            <a:solidFill>
              <a:srgbClr val="FAEDE4"/>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 name="文本框 2"/>
          <p:cNvSpPr txBox="1"/>
          <p:nvPr>
            <p:custDataLst>
              <p:tags r:id="rId13"/>
            </p:custDataLst>
          </p:nvPr>
        </p:nvSpPr>
        <p:spPr>
          <a:xfrm>
            <a:off x="339725" y="2487930"/>
            <a:ext cx="9692005" cy="2874010"/>
          </a:xfrm>
          <a:prstGeom prst="rect">
            <a:avLst/>
          </a:prstGeom>
          <a:noFill/>
        </p:spPr>
        <p:txBody>
          <a:bodyPr wrap="square" rtlCol="0" anchor="t">
            <a:spAutoFit/>
          </a:bodyPr>
          <a:p>
            <a:pPr indent="457200" algn="just" fontAlgn="auto">
              <a:lnSpc>
                <a:spcPct val="150000"/>
              </a:lnSpc>
              <a:spcBef>
                <a:spcPts val="100"/>
              </a:spcBef>
              <a:buClrTx/>
              <a:buSzTx/>
              <a:buFontTx/>
            </a:pPr>
            <a:r>
              <a:rPr lang="en-US" altLang="zh-CN" sz="2000" b="1" dirty="0">
                <a:solidFill>
                  <a:srgbClr val="585858"/>
                </a:solidFill>
                <a:latin typeface="微软雅黑" panose="020B0503020204020204" charset="-122"/>
                <a:ea typeface="微软雅黑" panose="020B0503020204020204" charset="-122"/>
                <a:cs typeface="微软雅黑" panose="020B0503020204020204" charset="-122"/>
                <a:sym typeface="+mn-ea"/>
              </a:rPr>
              <a:t>地形地貌分析：</a:t>
            </a: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彭阳县海拔1321—2417m。坡度而言，由于梯田为彭阳县主要耕作方式，整体上呈现各等级坡度交错分布特点。全县以6°-25°的缓坡地、缓坡陡地为主，少量0°-5°的平地分布在茹河流域以及红河流域，</a:t>
            </a:r>
            <a:r>
              <a:rPr lang="en-US" altLang="zh-CN" sz="2000" dirty="0">
                <a:solidFill>
                  <a:schemeClr val="tx1"/>
                </a:solidFill>
                <a:latin typeface="微软雅黑" panose="020B0503020204020204" charset="-122"/>
                <a:ea typeface="微软雅黑" panose="020B0503020204020204" charset="-122"/>
                <a:cs typeface="微软雅黑" panose="020B0503020204020204" charset="-122"/>
                <a:sym typeface="+mn-ea"/>
              </a:rPr>
              <a:t>大于20°的陡坡地主要分布在挂马沟自然保护地和六盘山自然保护地。</a:t>
            </a:r>
            <a:endParaRPr lang="en-US" altLang="zh-CN" sz="2000" dirty="0">
              <a:solidFill>
                <a:schemeClr val="tx1"/>
              </a:solidFill>
              <a:latin typeface="微软雅黑" panose="020B0503020204020204" charset="-122"/>
              <a:ea typeface="微软雅黑" panose="020B0503020204020204" charset="-122"/>
              <a:cs typeface="微软雅黑" panose="020B0503020204020204" charset="-122"/>
              <a:sym typeface="+mn-ea"/>
            </a:endParaRPr>
          </a:p>
          <a:p>
            <a:pPr indent="457200" algn="just" fontAlgn="auto">
              <a:lnSpc>
                <a:spcPct val="150000"/>
              </a:lnSpc>
              <a:spcBef>
                <a:spcPts val="100"/>
              </a:spcBef>
              <a:buClrTx/>
              <a:buSzTx/>
              <a:buFontTx/>
            </a:pPr>
            <a:r>
              <a:rPr lang="en-US" altLang="zh-CN" sz="2000" b="1" dirty="0">
                <a:solidFill>
                  <a:srgbClr val="585858"/>
                </a:solidFill>
                <a:latin typeface="微软雅黑" panose="020B0503020204020204" charset="-122"/>
                <a:ea typeface="微软雅黑" panose="020B0503020204020204" charset="-122"/>
                <a:cs typeface="微软雅黑" panose="020B0503020204020204" charset="-122"/>
                <a:sym typeface="+mn-ea"/>
              </a:rPr>
              <a:t>气候分析：</a:t>
            </a: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彭阳县属于温带半湿润、半干旱气候，具有四季分明、雨热同季、干旱少雨等特点。</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p:txBody>
      </p:sp>
      <p:sp>
        <p:nvSpPr>
          <p:cNvPr id="11" name="object 11"/>
          <p:cNvSpPr/>
          <p:nvPr>
            <p:custDataLst>
              <p:tags r:id="rId14"/>
            </p:custDataLst>
          </p:nvPr>
        </p:nvSpPr>
        <p:spPr>
          <a:xfrm>
            <a:off x="779145" y="9114790"/>
            <a:ext cx="3292475" cy="525780"/>
          </a:xfrm>
          <a:custGeom>
            <a:avLst/>
            <a:gdLst/>
            <a:ahLst/>
            <a:cxnLst/>
            <a:rect l="l" t="t" r="r" b="b"/>
            <a:pathLst>
              <a:path w="6840220" h="472439">
                <a:moveTo>
                  <a:pt x="6603491" y="0"/>
                </a:moveTo>
                <a:lnTo>
                  <a:pt x="236219" y="0"/>
                </a:lnTo>
                <a:lnTo>
                  <a:pt x="188622" y="4800"/>
                </a:lnTo>
                <a:lnTo>
                  <a:pt x="144285" y="18567"/>
                </a:lnTo>
                <a:lnTo>
                  <a:pt x="104161" y="40351"/>
                </a:lnTo>
                <a:lnTo>
                  <a:pt x="69199" y="69199"/>
                </a:lnTo>
                <a:lnTo>
                  <a:pt x="40351" y="104161"/>
                </a:lnTo>
                <a:lnTo>
                  <a:pt x="18567" y="144285"/>
                </a:lnTo>
                <a:lnTo>
                  <a:pt x="4800" y="188622"/>
                </a:lnTo>
                <a:lnTo>
                  <a:pt x="0" y="236220"/>
                </a:lnTo>
                <a:lnTo>
                  <a:pt x="4800" y="283817"/>
                </a:lnTo>
                <a:lnTo>
                  <a:pt x="18567" y="328154"/>
                </a:lnTo>
                <a:lnTo>
                  <a:pt x="40351" y="368278"/>
                </a:lnTo>
                <a:lnTo>
                  <a:pt x="69199" y="403240"/>
                </a:lnTo>
                <a:lnTo>
                  <a:pt x="104161" y="432088"/>
                </a:lnTo>
                <a:lnTo>
                  <a:pt x="144285" y="453872"/>
                </a:lnTo>
                <a:lnTo>
                  <a:pt x="188622" y="467639"/>
                </a:lnTo>
                <a:lnTo>
                  <a:pt x="236219" y="472439"/>
                </a:lnTo>
                <a:lnTo>
                  <a:pt x="6603491" y="472439"/>
                </a:lnTo>
                <a:lnTo>
                  <a:pt x="6651089" y="467639"/>
                </a:lnTo>
                <a:lnTo>
                  <a:pt x="6695426" y="453872"/>
                </a:lnTo>
                <a:lnTo>
                  <a:pt x="6735550" y="432088"/>
                </a:lnTo>
                <a:lnTo>
                  <a:pt x="6770512" y="403240"/>
                </a:lnTo>
                <a:lnTo>
                  <a:pt x="6799360" y="368278"/>
                </a:lnTo>
                <a:lnTo>
                  <a:pt x="6821144" y="328154"/>
                </a:lnTo>
                <a:lnTo>
                  <a:pt x="6834911" y="283817"/>
                </a:lnTo>
                <a:lnTo>
                  <a:pt x="6839711" y="236220"/>
                </a:lnTo>
                <a:lnTo>
                  <a:pt x="6834911" y="188622"/>
                </a:lnTo>
                <a:lnTo>
                  <a:pt x="6821144" y="144285"/>
                </a:lnTo>
                <a:lnTo>
                  <a:pt x="6799360" y="104161"/>
                </a:lnTo>
                <a:lnTo>
                  <a:pt x="6770512" y="69199"/>
                </a:lnTo>
                <a:lnTo>
                  <a:pt x="6735550" y="40351"/>
                </a:lnTo>
                <a:lnTo>
                  <a:pt x="6695426" y="18567"/>
                </a:lnTo>
                <a:lnTo>
                  <a:pt x="6651089" y="4800"/>
                </a:lnTo>
                <a:lnTo>
                  <a:pt x="6603491" y="0"/>
                </a:lnTo>
                <a:close/>
              </a:path>
            </a:pathLst>
          </a:custGeom>
          <a:solidFill>
            <a:schemeClr val="accent6">
              <a:lumMod val="20000"/>
              <a:lumOff val="80000"/>
            </a:schemeClr>
          </a:solidFill>
        </p:spPr>
        <p:txBody>
          <a:bodyPr wrap="square" lIns="0" tIns="0" rIns="0" bIns="0" rtlCol="0"/>
          <a:p>
            <a:endParaRPr sz="2005"/>
          </a:p>
        </p:txBody>
      </p:sp>
      <p:sp>
        <p:nvSpPr>
          <p:cNvPr id="9" name="object 11"/>
          <p:cNvSpPr/>
          <p:nvPr>
            <p:custDataLst>
              <p:tags r:id="rId15"/>
            </p:custDataLst>
          </p:nvPr>
        </p:nvSpPr>
        <p:spPr>
          <a:xfrm>
            <a:off x="779145" y="1704975"/>
            <a:ext cx="3292475" cy="525780"/>
          </a:xfrm>
          <a:custGeom>
            <a:avLst/>
            <a:gdLst/>
            <a:ahLst/>
            <a:cxnLst/>
            <a:rect l="l" t="t" r="r" b="b"/>
            <a:pathLst>
              <a:path w="6840220" h="472439">
                <a:moveTo>
                  <a:pt x="6603491" y="0"/>
                </a:moveTo>
                <a:lnTo>
                  <a:pt x="236219" y="0"/>
                </a:lnTo>
                <a:lnTo>
                  <a:pt x="188622" y="4800"/>
                </a:lnTo>
                <a:lnTo>
                  <a:pt x="144285" y="18567"/>
                </a:lnTo>
                <a:lnTo>
                  <a:pt x="104161" y="40351"/>
                </a:lnTo>
                <a:lnTo>
                  <a:pt x="69199" y="69199"/>
                </a:lnTo>
                <a:lnTo>
                  <a:pt x="40351" y="104161"/>
                </a:lnTo>
                <a:lnTo>
                  <a:pt x="18567" y="144285"/>
                </a:lnTo>
                <a:lnTo>
                  <a:pt x="4800" y="188622"/>
                </a:lnTo>
                <a:lnTo>
                  <a:pt x="0" y="236220"/>
                </a:lnTo>
                <a:lnTo>
                  <a:pt x="4800" y="283817"/>
                </a:lnTo>
                <a:lnTo>
                  <a:pt x="18567" y="328154"/>
                </a:lnTo>
                <a:lnTo>
                  <a:pt x="40351" y="368278"/>
                </a:lnTo>
                <a:lnTo>
                  <a:pt x="69199" y="403240"/>
                </a:lnTo>
                <a:lnTo>
                  <a:pt x="104161" y="432088"/>
                </a:lnTo>
                <a:lnTo>
                  <a:pt x="144285" y="453872"/>
                </a:lnTo>
                <a:lnTo>
                  <a:pt x="188622" y="467639"/>
                </a:lnTo>
                <a:lnTo>
                  <a:pt x="236219" y="472439"/>
                </a:lnTo>
                <a:lnTo>
                  <a:pt x="6603491" y="472439"/>
                </a:lnTo>
                <a:lnTo>
                  <a:pt x="6651089" y="467639"/>
                </a:lnTo>
                <a:lnTo>
                  <a:pt x="6695426" y="453872"/>
                </a:lnTo>
                <a:lnTo>
                  <a:pt x="6735550" y="432088"/>
                </a:lnTo>
                <a:lnTo>
                  <a:pt x="6770512" y="403240"/>
                </a:lnTo>
                <a:lnTo>
                  <a:pt x="6799360" y="368278"/>
                </a:lnTo>
                <a:lnTo>
                  <a:pt x="6821144" y="328154"/>
                </a:lnTo>
                <a:lnTo>
                  <a:pt x="6834911" y="283817"/>
                </a:lnTo>
                <a:lnTo>
                  <a:pt x="6839711" y="236220"/>
                </a:lnTo>
                <a:lnTo>
                  <a:pt x="6834911" y="188622"/>
                </a:lnTo>
                <a:lnTo>
                  <a:pt x="6821144" y="144285"/>
                </a:lnTo>
                <a:lnTo>
                  <a:pt x="6799360" y="104161"/>
                </a:lnTo>
                <a:lnTo>
                  <a:pt x="6770512" y="69199"/>
                </a:lnTo>
                <a:lnTo>
                  <a:pt x="6735550" y="40351"/>
                </a:lnTo>
                <a:lnTo>
                  <a:pt x="6695426" y="18567"/>
                </a:lnTo>
                <a:lnTo>
                  <a:pt x="6651089" y="4800"/>
                </a:lnTo>
                <a:lnTo>
                  <a:pt x="6603491" y="0"/>
                </a:lnTo>
                <a:close/>
              </a:path>
            </a:pathLst>
          </a:custGeom>
          <a:solidFill>
            <a:schemeClr val="accent6">
              <a:lumMod val="20000"/>
              <a:lumOff val="80000"/>
            </a:schemeClr>
          </a:solidFill>
        </p:spPr>
        <p:txBody>
          <a:bodyPr wrap="square" lIns="0" tIns="0" rIns="0" bIns="0" rtlCol="0"/>
          <a:p>
            <a:endParaRPr sz="2005"/>
          </a:p>
        </p:txBody>
      </p:sp>
      <p:sp>
        <p:nvSpPr>
          <p:cNvPr id="10" name="object 11"/>
          <p:cNvSpPr/>
          <p:nvPr>
            <p:custDataLst>
              <p:tags r:id="rId16"/>
            </p:custDataLst>
          </p:nvPr>
        </p:nvSpPr>
        <p:spPr>
          <a:xfrm>
            <a:off x="845820" y="9119870"/>
            <a:ext cx="3292475" cy="525780"/>
          </a:xfrm>
          <a:custGeom>
            <a:avLst/>
            <a:gdLst/>
            <a:ahLst/>
            <a:cxnLst/>
            <a:rect l="l" t="t" r="r" b="b"/>
            <a:pathLst>
              <a:path w="6840220" h="472439">
                <a:moveTo>
                  <a:pt x="6603491" y="0"/>
                </a:moveTo>
                <a:lnTo>
                  <a:pt x="236219" y="0"/>
                </a:lnTo>
                <a:lnTo>
                  <a:pt x="188622" y="4800"/>
                </a:lnTo>
                <a:lnTo>
                  <a:pt x="144285" y="18567"/>
                </a:lnTo>
                <a:lnTo>
                  <a:pt x="104161" y="40351"/>
                </a:lnTo>
                <a:lnTo>
                  <a:pt x="69199" y="69199"/>
                </a:lnTo>
                <a:lnTo>
                  <a:pt x="40351" y="104161"/>
                </a:lnTo>
                <a:lnTo>
                  <a:pt x="18567" y="144285"/>
                </a:lnTo>
                <a:lnTo>
                  <a:pt x="4800" y="188622"/>
                </a:lnTo>
                <a:lnTo>
                  <a:pt x="0" y="236220"/>
                </a:lnTo>
                <a:lnTo>
                  <a:pt x="4800" y="283817"/>
                </a:lnTo>
                <a:lnTo>
                  <a:pt x="18567" y="328154"/>
                </a:lnTo>
                <a:lnTo>
                  <a:pt x="40351" y="368278"/>
                </a:lnTo>
                <a:lnTo>
                  <a:pt x="69199" y="403240"/>
                </a:lnTo>
                <a:lnTo>
                  <a:pt x="104161" y="432088"/>
                </a:lnTo>
                <a:lnTo>
                  <a:pt x="144285" y="453872"/>
                </a:lnTo>
                <a:lnTo>
                  <a:pt x="188622" y="467639"/>
                </a:lnTo>
                <a:lnTo>
                  <a:pt x="236219" y="472439"/>
                </a:lnTo>
                <a:lnTo>
                  <a:pt x="6603491" y="472439"/>
                </a:lnTo>
                <a:lnTo>
                  <a:pt x="6651089" y="467639"/>
                </a:lnTo>
                <a:lnTo>
                  <a:pt x="6695426" y="453872"/>
                </a:lnTo>
                <a:lnTo>
                  <a:pt x="6735550" y="432088"/>
                </a:lnTo>
                <a:lnTo>
                  <a:pt x="6770512" y="403240"/>
                </a:lnTo>
                <a:lnTo>
                  <a:pt x="6799360" y="368278"/>
                </a:lnTo>
                <a:lnTo>
                  <a:pt x="6821144" y="328154"/>
                </a:lnTo>
                <a:lnTo>
                  <a:pt x="6834911" y="283817"/>
                </a:lnTo>
                <a:lnTo>
                  <a:pt x="6839711" y="236220"/>
                </a:lnTo>
                <a:lnTo>
                  <a:pt x="6834911" y="188622"/>
                </a:lnTo>
                <a:lnTo>
                  <a:pt x="6821144" y="144285"/>
                </a:lnTo>
                <a:lnTo>
                  <a:pt x="6799360" y="104161"/>
                </a:lnTo>
                <a:lnTo>
                  <a:pt x="6770512" y="69199"/>
                </a:lnTo>
                <a:lnTo>
                  <a:pt x="6735550" y="40351"/>
                </a:lnTo>
                <a:lnTo>
                  <a:pt x="6695426" y="18567"/>
                </a:lnTo>
                <a:lnTo>
                  <a:pt x="6651089" y="4800"/>
                </a:lnTo>
                <a:lnTo>
                  <a:pt x="6603491" y="0"/>
                </a:lnTo>
                <a:close/>
              </a:path>
            </a:pathLst>
          </a:custGeom>
          <a:solidFill>
            <a:schemeClr val="accent6">
              <a:lumMod val="20000"/>
              <a:lumOff val="80000"/>
            </a:schemeClr>
          </a:solidFill>
        </p:spPr>
        <p:txBody>
          <a:bodyPr wrap="square" lIns="0" tIns="0" rIns="0" bIns="0" rtlCol="0"/>
          <a:p>
            <a:endParaRPr sz="2005"/>
          </a:p>
        </p:txBody>
      </p:sp>
      <p:sp>
        <p:nvSpPr>
          <p:cNvPr id="12" name="文本框 11"/>
          <p:cNvSpPr txBox="1"/>
          <p:nvPr>
            <p:custDataLst>
              <p:tags r:id="rId17"/>
            </p:custDataLst>
          </p:nvPr>
        </p:nvSpPr>
        <p:spPr>
          <a:xfrm>
            <a:off x="915670" y="1724025"/>
            <a:ext cx="5346700" cy="429895"/>
          </a:xfrm>
          <a:prstGeom prst="rect">
            <a:avLst/>
          </a:prstGeom>
          <a:noFill/>
        </p:spPr>
        <p:txBody>
          <a:bodyPr wrap="square" rtlCol="0" anchor="t">
            <a:spAutoFit/>
          </a:bodyPr>
          <a:p>
            <a:r>
              <a:rPr lang="zh-CN" altLang="en-US" sz="2200" b="1" dirty="0">
                <a:latin typeface="微软雅黑" panose="020B0503020204020204" charset="-122"/>
                <a:ea typeface="微软雅黑" panose="020B0503020204020204" charset="-122"/>
                <a:sym typeface="+mn-ea"/>
              </a:rPr>
              <a:t>基础分析</a:t>
            </a:r>
            <a:endParaRPr lang="zh-CN" altLang="en-US" sz="2200" b="1" dirty="0">
              <a:latin typeface="微软雅黑" panose="020B0503020204020204" charset="-122"/>
              <a:ea typeface="微软雅黑" panose="020B0503020204020204" charset="-122"/>
              <a:sym typeface="+mn-ea"/>
            </a:endParaRPr>
          </a:p>
        </p:txBody>
      </p:sp>
      <p:pic>
        <p:nvPicPr>
          <p:cNvPr id="5" name="图片 5" descr="坡向分析"/>
          <p:cNvPicPr>
            <a:picLocks noChangeAspect="1"/>
          </p:cNvPicPr>
          <p:nvPr>
            <p:custDataLst>
              <p:tags r:id="rId18"/>
            </p:custDataLst>
          </p:nvPr>
        </p:nvPicPr>
        <p:blipFill>
          <a:blip r:embed="rId19"/>
          <a:stretch>
            <a:fillRect/>
          </a:stretch>
        </p:blipFill>
        <p:spPr>
          <a:xfrm>
            <a:off x="458470" y="5697220"/>
            <a:ext cx="9817735" cy="3050540"/>
          </a:xfrm>
          <a:prstGeom prst="rect">
            <a:avLst/>
          </a:prstGeom>
        </p:spPr>
      </p:pic>
      <p:pic>
        <p:nvPicPr>
          <p:cNvPr id="8" name="图片 2"/>
          <p:cNvPicPr>
            <a:picLocks noChangeAspect="1"/>
          </p:cNvPicPr>
          <p:nvPr>
            <p:custDataLst>
              <p:tags r:id="rId20"/>
            </p:custDataLst>
          </p:nvPr>
        </p:nvPicPr>
        <p:blipFill>
          <a:blip r:embed="rId21"/>
          <a:stretch>
            <a:fillRect/>
          </a:stretch>
        </p:blipFill>
        <p:spPr>
          <a:xfrm>
            <a:off x="458470" y="9119870"/>
            <a:ext cx="9817100" cy="4755515"/>
          </a:xfrm>
          <a:prstGeom prst="rect">
            <a:avLst/>
          </a:prstGeom>
          <a:noFill/>
          <a:ln>
            <a:noFill/>
          </a:ln>
        </p:spPr>
      </p:pic>
    </p:spTree>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alpha val="0"/>
              </a:schemeClr>
            </a:gs>
            <a:gs pos="81000">
              <a:srgbClr val="ADD8E8">
                <a:lumMod val="85000"/>
                <a:lumOff val="15000"/>
                <a:alpha val="85000"/>
              </a:srgbClr>
            </a:gs>
            <a:gs pos="94000">
              <a:schemeClr val="accent1">
                <a:lumMod val="45000"/>
                <a:lumOff val="55000"/>
                <a:alpha val="90000"/>
              </a:schemeClr>
            </a:gs>
            <a:gs pos="67000">
              <a:schemeClr val="accent1">
                <a:lumMod val="25000"/>
                <a:lumOff val="75000"/>
                <a:alpha val="85000"/>
              </a:schemeClr>
            </a:gs>
            <a:gs pos="52000">
              <a:schemeClr val="accent1">
                <a:lumMod val="22000"/>
                <a:lumOff val="78000"/>
                <a:alpha val="80000"/>
              </a:schemeClr>
            </a:gs>
          </a:gsLst>
          <a:lin ang="5400000" scaled="0"/>
        </a:gradFill>
        <a:effectLst/>
      </p:bgPr>
    </p:bg>
    <p:spTree>
      <p:nvGrpSpPr>
        <p:cNvPr id="1" name=""/>
        <p:cNvGrpSpPr/>
        <p:nvPr/>
      </p:nvGrpSpPr>
      <p:grpSpPr>
        <a:xfrm>
          <a:off x="0" y="0"/>
          <a:ext cx="0" cy="0"/>
          <a:chOff x="0" y="0"/>
          <a:chExt cx="0" cy="0"/>
        </a:xfrm>
      </p:grpSpPr>
      <p:sp>
        <p:nvSpPr>
          <p:cNvPr id="28" name="object 8"/>
          <p:cNvSpPr txBox="1"/>
          <p:nvPr/>
        </p:nvSpPr>
        <p:spPr>
          <a:xfrm>
            <a:off x="1095747" y="1025195"/>
            <a:ext cx="9344022" cy="490220"/>
          </a:xfrm>
          <a:prstGeom prst="rect">
            <a:avLst/>
          </a:prstGeom>
        </p:spPr>
        <p:txBody>
          <a:bodyPr vert="horz" wrap="square" lIns="0" tIns="13435" rIns="0" bIns="0" rtlCol="0">
            <a:spAutoFit/>
          </a:bodyPr>
          <a:lstStyle/>
          <a:p>
            <a:pPr marL="13970" defTabSz="1018540">
              <a:spcBef>
                <a:spcPts val="105"/>
              </a:spcBef>
            </a:pPr>
            <a:r>
              <a:rPr lang="zh-CN" altLang="en-US" sz="3100" b="1" dirty="0">
                <a:solidFill>
                  <a:srgbClr val="2E5496"/>
                </a:solidFill>
                <a:latin typeface="微软雅黑" panose="020B0503020204020204" charset="-122"/>
                <a:ea typeface="微软雅黑" panose="020B0503020204020204" charset="-122"/>
                <a:cs typeface="Arial Unicode MS" panose="020B0604020202020204" charset="-122"/>
                <a:sym typeface="+mn-ea"/>
              </a:rPr>
              <a:t>问题与评价</a:t>
            </a:r>
            <a:endParaRPr lang="zh-CN" altLang="en-US" sz="3100" b="1" spc="-5" dirty="0">
              <a:solidFill>
                <a:srgbClr val="007EBA"/>
              </a:solidFill>
              <a:latin typeface="微软雅黑" panose="020B0503020204020204" charset="-122"/>
              <a:ea typeface="微软雅黑" panose="020B0503020204020204" charset="-122"/>
              <a:cs typeface="微软雅黑" panose="020B0503020204020204" charset="-122"/>
            </a:endParaRPr>
          </a:p>
        </p:txBody>
      </p:sp>
      <p:grpSp>
        <p:nvGrpSpPr>
          <p:cNvPr id="36" name="组合 35"/>
          <p:cNvGrpSpPr/>
          <p:nvPr/>
        </p:nvGrpSpPr>
        <p:grpSpPr>
          <a:xfrm>
            <a:off x="635" y="0"/>
            <a:ext cx="1109980" cy="1452880"/>
            <a:chOff x="1" y="0"/>
            <a:chExt cx="1748" cy="2288"/>
          </a:xfrm>
        </p:grpSpPr>
        <p:cxnSp>
          <p:nvCxnSpPr>
            <p:cNvPr id="20" name="直接连接符 19"/>
            <p:cNvCxnSpPr/>
            <p:nvPr/>
          </p:nvCxnSpPr>
          <p:spPr>
            <a:xfrm>
              <a:off x="1526" y="0"/>
              <a:ext cx="12" cy="2088"/>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cxnSp>
          <p:nvCxnSpPr>
            <p:cNvPr id="23" name="直接连接符 22"/>
            <p:cNvCxnSpPr/>
            <p:nvPr/>
          </p:nvCxnSpPr>
          <p:spPr>
            <a:xfrm>
              <a:off x="1" y="2068"/>
              <a:ext cx="1548" cy="12"/>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cxnSp>
          <p:nvCxnSpPr>
            <p:cNvPr id="24" name="直接连接符 23"/>
            <p:cNvCxnSpPr/>
            <p:nvPr>
              <p:custDataLst>
                <p:tags r:id="rId1"/>
              </p:custDataLst>
            </p:nvPr>
          </p:nvCxnSpPr>
          <p:spPr>
            <a:xfrm>
              <a:off x="1726" y="200"/>
              <a:ext cx="12" cy="2088"/>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cxnSp>
          <p:nvCxnSpPr>
            <p:cNvPr id="25" name="直接连接符 24"/>
            <p:cNvCxnSpPr/>
            <p:nvPr>
              <p:custDataLst>
                <p:tags r:id="rId2"/>
              </p:custDataLst>
            </p:nvPr>
          </p:nvCxnSpPr>
          <p:spPr>
            <a:xfrm>
              <a:off x="201" y="2268"/>
              <a:ext cx="1548" cy="12"/>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cxnSp>
          <p:nvCxnSpPr>
            <p:cNvPr id="26" name="直接连接符 25"/>
            <p:cNvCxnSpPr/>
            <p:nvPr>
              <p:custDataLst>
                <p:tags r:id="rId3"/>
              </p:custDataLst>
            </p:nvPr>
          </p:nvCxnSpPr>
          <p:spPr>
            <a:xfrm>
              <a:off x="1320" y="573"/>
              <a:ext cx="12" cy="1284"/>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cxnSp>
          <p:nvCxnSpPr>
            <p:cNvPr id="27" name="直接连接符 26"/>
            <p:cNvCxnSpPr/>
            <p:nvPr>
              <p:custDataLst>
                <p:tags r:id="rId4"/>
              </p:custDataLst>
            </p:nvPr>
          </p:nvCxnSpPr>
          <p:spPr>
            <a:xfrm>
              <a:off x="444" y="1821"/>
              <a:ext cx="876" cy="12"/>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grpSp>
      <p:sp>
        <p:nvSpPr>
          <p:cNvPr id="14" name="矩形 13"/>
          <p:cNvSpPr/>
          <p:nvPr>
            <p:custDataLst>
              <p:tags r:id="rId5"/>
            </p:custDataLst>
          </p:nvPr>
        </p:nvSpPr>
        <p:spPr>
          <a:xfrm>
            <a:off x="0" y="5685155"/>
            <a:ext cx="10689590" cy="2176145"/>
          </a:xfrm>
          <a:prstGeom prst="rect">
            <a:avLst/>
          </a:prstGeom>
          <a:solidFill>
            <a:schemeClr val="bg1">
              <a:alpha val="2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3" name="矩形 12"/>
          <p:cNvSpPr/>
          <p:nvPr>
            <p:custDataLst>
              <p:tags r:id="rId6"/>
            </p:custDataLst>
          </p:nvPr>
        </p:nvSpPr>
        <p:spPr>
          <a:xfrm>
            <a:off x="50800" y="5666105"/>
            <a:ext cx="10689590" cy="1656080"/>
          </a:xfrm>
          <a:prstGeom prst="rect">
            <a:avLst/>
          </a:prstGeom>
          <a:solidFill>
            <a:schemeClr val="bg1">
              <a:alpha val="2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7" name="矩形 16"/>
          <p:cNvSpPr/>
          <p:nvPr>
            <p:custDataLst>
              <p:tags r:id="rId7"/>
            </p:custDataLst>
          </p:nvPr>
        </p:nvSpPr>
        <p:spPr>
          <a:xfrm>
            <a:off x="50800" y="6780530"/>
            <a:ext cx="10689590" cy="1656080"/>
          </a:xfrm>
          <a:prstGeom prst="rect">
            <a:avLst/>
          </a:prstGeom>
          <a:solidFill>
            <a:schemeClr val="bg1">
              <a:alpha val="2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9" name="矩形 18"/>
          <p:cNvSpPr/>
          <p:nvPr>
            <p:custDataLst>
              <p:tags r:id="rId8"/>
            </p:custDataLst>
          </p:nvPr>
        </p:nvSpPr>
        <p:spPr>
          <a:xfrm>
            <a:off x="50800" y="5666105"/>
            <a:ext cx="10689590" cy="1114425"/>
          </a:xfrm>
          <a:prstGeom prst="rect">
            <a:avLst/>
          </a:prstGeom>
          <a:solidFill>
            <a:schemeClr val="bg1">
              <a:alpha val="2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2" name="矩形 21"/>
          <p:cNvSpPr/>
          <p:nvPr>
            <p:custDataLst>
              <p:tags r:id="rId9"/>
            </p:custDataLst>
          </p:nvPr>
        </p:nvSpPr>
        <p:spPr>
          <a:xfrm>
            <a:off x="-19050" y="7481570"/>
            <a:ext cx="10689590" cy="2158365"/>
          </a:xfrm>
          <a:prstGeom prst="rect">
            <a:avLst/>
          </a:prstGeom>
          <a:solidFill>
            <a:schemeClr val="bg1">
              <a:alpha val="2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 name="矩形 3"/>
          <p:cNvSpPr/>
          <p:nvPr>
            <p:custDataLst>
              <p:tags r:id="rId10"/>
            </p:custDataLst>
          </p:nvPr>
        </p:nvSpPr>
        <p:spPr>
          <a:xfrm>
            <a:off x="-17145" y="-19050"/>
            <a:ext cx="10727055" cy="15176500"/>
          </a:xfrm>
          <a:prstGeom prst="rect">
            <a:avLst/>
          </a:prstGeom>
          <a:noFill/>
          <a:ln w="101600" cmpd="sng">
            <a:solidFill>
              <a:srgbClr val="75B6E5">
                <a:alpha val="50000"/>
              </a:srgbClr>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 name="圆角矩形 1"/>
          <p:cNvSpPr/>
          <p:nvPr>
            <p:custDataLst>
              <p:tags r:id="rId11"/>
            </p:custDataLst>
          </p:nvPr>
        </p:nvSpPr>
        <p:spPr>
          <a:xfrm>
            <a:off x="820420" y="8464550"/>
            <a:ext cx="9439910" cy="1904365"/>
          </a:xfrm>
          <a:prstGeom prst="roundRect">
            <a:avLst/>
          </a:prstGeom>
          <a:solidFill>
            <a:schemeClr val="bg1">
              <a:lumMod val="95000"/>
              <a:alpha val="25000"/>
            </a:schemeClr>
          </a:solidFill>
          <a:ln>
            <a:solidFill>
              <a:srgbClr val="E3EDED"/>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6" name="圆角矩形 45"/>
          <p:cNvSpPr/>
          <p:nvPr>
            <p:custDataLst>
              <p:tags r:id="rId12"/>
            </p:custDataLst>
          </p:nvPr>
        </p:nvSpPr>
        <p:spPr>
          <a:xfrm>
            <a:off x="339090" y="2288540"/>
            <a:ext cx="9921240" cy="11042015"/>
          </a:xfrm>
          <a:prstGeom prst="roundRect">
            <a:avLst/>
          </a:prstGeom>
          <a:solidFill>
            <a:schemeClr val="bg1"/>
          </a:solidFill>
          <a:ln w="28575" cmpd="sng">
            <a:solidFill>
              <a:srgbClr val="63B4DD"/>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 name="文本框 2"/>
          <p:cNvSpPr txBox="1"/>
          <p:nvPr>
            <p:custDataLst>
              <p:tags r:id="rId13"/>
            </p:custDataLst>
          </p:nvPr>
        </p:nvSpPr>
        <p:spPr>
          <a:xfrm>
            <a:off x="339725" y="2557145"/>
            <a:ext cx="9443720" cy="10310495"/>
          </a:xfrm>
          <a:prstGeom prst="rect">
            <a:avLst/>
          </a:prstGeom>
          <a:noFill/>
        </p:spPr>
        <p:txBody>
          <a:bodyPr wrap="square" rtlCol="0" anchor="t">
            <a:noAutofit/>
          </a:bodyPr>
          <a:p>
            <a:pPr marL="179705" marR="5715" indent="395605" algn="just" fontAlgn="auto">
              <a:lnSpc>
                <a:spcPct val="150000"/>
              </a:lnSpc>
              <a:spcBef>
                <a:spcPts val="400"/>
              </a:spcBef>
            </a:pPr>
            <a:r>
              <a:rPr lang="en-US" altLang="zh-CN" sz="2000" b="1" dirty="0">
                <a:solidFill>
                  <a:srgbClr val="585858"/>
                </a:solidFill>
                <a:latin typeface="微软雅黑" panose="020B0503020204020204" charset="-122"/>
                <a:ea typeface="微软雅黑" panose="020B0503020204020204" charset="-122"/>
                <a:cs typeface="微软雅黑" panose="020B0503020204020204" charset="-122"/>
                <a:sym typeface="+mn-ea"/>
              </a:rPr>
              <a:t>生态景观格局演变：</a:t>
            </a: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归一化植被指数（NDVI），用于监测和评估植被生长状况、生物量、植被覆盖度等信息。NDVI值越高，通常表示植被覆盖越好，植被生长越旺盛。由图3-3可知，彭阳县2000年-2019年植被NDVI最小值呈上升趋势。彭阳县西南部古城镇、新集乡，东部冯庄乡、孟塬乡、城阳乡植被NDVI值上升幅度较大，植被向好趋势明显。总体表明，近20年间彭阳县生态系统保护工作取得显著成效，有力地促进了植被生态质量向好发展，生态状况改善效果明显。</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just" fontAlgn="auto">
              <a:lnSpc>
                <a:spcPct val="150000"/>
              </a:lnSpc>
              <a:spcBef>
                <a:spcPts val="400"/>
              </a:spcBef>
            </a:pPr>
            <a:r>
              <a:rPr lang="en-US" altLang="zh-CN" sz="2000" b="1" dirty="0">
                <a:solidFill>
                  <a:srgbClr val="585858"/>
                </a:solidFill>
                <a:latin typeface="微软雅黑" panose="020B0503020204020204" charset="-122"/>
                <a:ea typeface="微软雅黑" panose="020B0503020204020204" charset="-122"/>
                <a:cs typeface="微软雅黑" panose="020B0503020204020204" charset="-122"/>
                <a:sym typeface="+mn-ea"/>
              </a:rPr>
              <a:t>生态保护重要性评价：</a:t>
            </a: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生态保护重要性集成评价采用极大值法对单因素评价结果进行综合，具体如下：</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just" fontAlgn="auto">
              <a:lnSpc>
                <a:spcPct val="150000"/>
              </a:lnSpc>
              <a:spcBef>
                <a:spcPts val="400"/>
              </a:spcBef>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[生态系统服务功能重要性]=Max([生物多样性维护重要性]，[水源涵养重要性]，[水土保持重要性])</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just" fontAlgn="auto">
              <a:lnSpc>
                <a:spcPct val="150000"/>
              </a:lnSpc>
              <a:spcBef>
                <a:spcPts val="400"/>
              </a:spcBef>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[生态保护重要性]=Max([生态系统服务功能重要性]，[生态敏感性])</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just" fontAlgn="auto">
              <a:lnSpc>
                <a:spcPct val="150000"/>
              </a:lnSpc>
              <a:spcBef>
                <a:spcPts val="400"/>
              </a:spcBef>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彭阳县由于水源涵养重要性较高、水土流失脆弱性较高，分布大量生态保护极重要区，极重要区面积占土地总面积的比例高达50.09%，主要沿六盘山山脉段集中分布。一般重要区占比小于5%，生态保护任务重大。</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just" fontAlgn="auto">
              <a:lnSpc>
                <a:spcPct val="150000"/>
              </a:lnSpc>
              <a:spcBef>
                <a:spcPts val="400"/>
              </a:spcBef>
            </a:pPr>
            <a:r>
              <a:rPr lang="en-US" altLang="zh-CN" sz="2000" b="1" dirty="0">
                <a:solidFill>
                  <a:srgbClr val="585858"/>
                </a:solidFill>
                <a:latin typeface="微软雅黑" panose="020B0503020204020204" charset="-122"/>
                <a:ea typeface="微软雅黑" panose="020B0503020204020204" charset="-122"/>
                <a:cs typeface="微软雅黑" panose="020B0503020204020204" charset="-122"/>
                <a:sym typeface="+mn-ea"/>
              </a:rPr>
              <a:t>农业生产适宜性评价：</a:t>
            </a: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农业生产适宜性反映国土空间中进行农业生产活动的适宜程度。农业生产适宜性评价主要从土地资源、水资源、气候、气象灾害四个要素作为评价对象。</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just" fontAlgn="auto">
              <a:lnSpc>
                <a:spcPct val="150000"/>
              </a:lnSpc>
              <a:spcBef>
                <a:spcPts val="400"/>
              </a:spcBef>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综合评价分析因子，将结果划分为适宜区、一般适宜区、不适宜区3种类型。其中彭阳县农业生产适宜区面积较大，为1437.12平方公里，占土地总面积的56.69%。农业生产不适宜区主要沿南北走向的六盘山山脉分布，该地区受地形影响较大且活动积温较低，对农业生产限制性较强。</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p:txBody>
      </p:sp>
      <p:sp>
        <p:nvSpPr>
          <p:cNvPr id="9" name="object 11"/>
          <p:cNvSpPr/>
          <p:nvPr>
            <p:custDataLst>
              <p:tags r:id="rId14"/>
            </p:custDataLst>
          </p:nvPr>
        </p:nvSpPr>
        <p:spPr>
          <a:xfrm>
            <a:off x="912495" y="1704975"/>
            <a:ext cx="3292475" cy="525780"/>
          </a:xfrm>
          <a:custGeom>
            <a:avLst/>
            <a:gdLst/>
            <a:ahLst/>
            <a:cxnLst/>
            <a:rect l="l" t="t" r="r" b="b"/>
            <a:pathLst>
              <a:path w="6840220" h="472439">
                <a:moveTo>
                  <a:pt x="6603491" y="0"/>
                </a:moveTo>
                <a:lnTo>
                  <a:pt x="236219" y="0"/>
                </a:lnTo>
                <a:lnTo>
                  <a:pt x="188622" y="4800"/>
                </a:lnTo>
                <a:lnTo>
                  <a:pt x="144285" y="18567"/>
                </a:lnTo>
                <a:lnTo>
                  <a:pt x="104161" y="40351"/>
                </a:lnTo>
                <a:lnTo>
                  <a:pt x="69199" y="69199"/>
                </a:lnTo>
                <a:lnTo>
                  <a:pt x="40351" y="104161"/>
                </a:lnTo>
                <a:lnTo>
                  <a:pt x="18567" y="144285"/>
                </a:lnTo>
                <a:lnTo>
                  <a:pt x="4800" y="188622"/>
                </a:lnTo>
                <a:lnTo>
                  <a:pt x="0" y="236220"/>
                </a:lnTo>
                <a:lnTo>
                  <a:pt x="4800" y="283817"/>
                </a:lnTo>
                <a:lnTo>
                  <a:pt x="18567" y="328154"/>
                </a:lnTo>
                <a:lnTo>
                  <a:pt x="40351" y="368278"/>
                </a:lnTo>
                <a:lnTo>
                  <a:pt x="69199" y="403240"/>
                </a:lnTo>
                <a:lnTo>
                  <a:pt x="104161" y="432088"/>
                </a:lnTo>
                <a:lnTo>
                  <a:pt x="144285" y="453872"/>
                </a:lnTo>
                <a:lnTo>
                  <a:pt x="188622" y="467639"/>
                </a:lnTo>
                <a:lnTo>
                  <a:pt x="236219" y="472439"/>
                </a:lnTo>
                <a:lnTo>
                  <a:pt x="6603491" y="472439"/>
                </a:lnTo>
                <a:lnTo>
                  <a:pt x="6651089" y="467639"/>
                </a:lnTo>
                <a:lnTo>
                  <a:pt x="6695426" y="453872"/>
                </a:lnTo>
                <a:lnTo>
                  <a:pt x="6735550" y="432088"/>
                </a:lnTo>
                <a:lnTo>
                  <a:pt x="6770512" y="403240"/>
                </a:lnTo>
                <a:lnTo>
                  <a:pt x="6799360" y="368278"/>
                </a:lnTo>
                <a:lnTo>
                  <a:pt x="6821144" y="328154"/>
                </a:lnTo>
                <a:lnTo>
                  <a:pt x="6834911" y="283817"/>
                </a:lnTo>
                <a:lnTo>
                  <a:pt x="6839711" y="236220"/>
                </a:lnTo>
                <a:lnTo>
                  <a:pt x="6834911" y="188622"/>
                </a:lnTo>
                <a:lnTo>
                  <a:pt x="6821144" y="144285"/>
                </a:lnTo>
                <a:lnTo>
                  <a:pt x="6799360" y="104161"/>
                </a:lnTo>
                <a:lnTo>
                  <a:pt x="6770512" y="69199"/>
                </a:lnTo>
                <a:lnTo>
                  <a:pt x="6735550" y="40351"/>
                </a:lnTo>
                <a:lnTo>
                  <a:pt x="6695426" y="18567"/>
                </a:lnTo>
                <a:lnTo>
                  <a:pt x="6651089" y="4800"/>
                </a:lnTo>
                <a:lnTo>
                  <a:pt x="6603491" y="0"/>
                </a:lnTo>
                <a:close/>
              </a:path>
            </a:pathLst>
          </a:custGeom>
          <a:solidFill>
            <a:schemeClr val="accent6">
              <a:lumMod val="20000"/>
              <a:lumOff val="80000"/>
            </a:schemeClr>
          </a:solidFill>
        </p:spPr>
        <p:txBody>
          <a:bodyPr wrap="square" lIns="0" tIns="0" rIns="0" bIns="0" rtlCol="0"/>
          <a:p>
            <a:endParaRPr sz="2005"/>
          </a:p>
        </p:txBody>
      </p:sp>
      <p:sp>
        <p:nvSpPr>
          <p:cNvPr id="12" name="文本框 11"/>
          <p:cNvSpPr txBox="1"/>
          <p:nvPr>
            <p:custDataLst>
              <p:tags r:id="rId15"/>
            </p:custDataLst>
          </p:nvPr>
        </p:nvSpPr>
        <p:spPr>
          <a:xfrm>
            <a:off x="1092835" y="1724025"/>
            <a:ext cx="5346700" cy="429895"/>
          </a:xfrm>
          <a:prstGeom prst="rect">
            <a:avLst/>
          </a:prstGeom>
          <a:noFill/>
        </p:spPr>
        <p:txBody>
          <a:bodyPr wrap="square" rtlCol="0" anchor="t">
            <a:spAutoFit/>
          </a:bodyPr>
          <a:p>
            <a:r>
              <a:rPr lang="zh-CN" altLang="en-US" sz="2200" b="1" dirty="0">
                <a:latin typeface="微软雅黑" panose="020B0503020204020204" charset="-122"/>
                <a:ea typeface="微软雅黑" panose="020B0503020204020204" charset="-122"/>
                <a:sym typeface="+mn-ea"/>
              </a:rPr>
              <a:t>综合评价</a:t>
            </a:r>
            <a:endParaRPr lang="zh-CN" altLang="en-US" sz="2200" b="1" dirty="0">
              <a:latin typeface="微软雅黑" panose="020B0503020204020204" charset="-122"/>
              <a:ea typeface="微软雅黑" panose="020B0503020204020204" charset="-122"/>
              <a:sym typeface="+mn-ea"/>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alpha val="32000"/>
              </a:schemeClr>
            </a:gs>
            <a:gs pos="81000">
              <a:srgbClr val="ADD8E8">
                <a:lumMod val="85000"/>
                <a:lumOff val="15000"/>
                <a:alpha val="85000"/>
              </a:srgbClr>
            </a:gs>
            <a:gs pos="94000">
              <a:schemeClr val="accent1">
                <a:lumMod val="45000"/>
                <a:lumOff val="55000"/>
                <a:alpha val="90000"/>
              </a:schemeClr>
            </a:gs>
            <a:gs pos="67000">
              <a:schemeClr val="accent1">
                <a:lumMod val="25000"/>
                <a:lumOff val="75000"/>
                <a:alpha val="85000"/>
              </a:schemeClr>
            </a:gs>
            <a:gs pos="52000">
              <a:schemeClr val="accent1">
                <a:lumMod val="22000"/>
                <a:lumOff val="78000"/>
                <a:alpha val="80000"/>
              </a:schemeClr>
            </a:gs>
          </a:gsLst>
          <a:lin ang="5400000" scaled="0"/>
        </a:gradFill>
        <a:effectLst/>
      </p:bgPr>
    </p:bg>
    <p:spTree>
      <p:nvGrpSpPr>
        <p:cNvPr id="1" name=""/>
        <p:cNvGrpSpPr/>
        <p:nvPr/>
      </p:nvGrpSpPr>
      <p:grpSpPr>
        <a:xfrm>
          <a:off x="0" y="0"/>
          <a:ext cx="0" cy="0"/>
          <a:chOff x="0" y="0"/>
          <a:chExt cx="0" cy="0"/>
        </a:xfrm>
      </p:grpSpPr>
      <p:sp>
        <p:nvSpPr>
          <p:cNvPr id="2" name="矩形 1"/>
          <p:cNvSpPr/>
          <p:nvPr/>
        </p:nvSpPr>
        <p:spPr>
          <a:xfrm>
            <a:off x="-8255" y="9699625"/>
            <a:ext cx="10727690" cy="2792730"/>
          </a:xfrm>
          <a:prstGeom prst="rect">
            <a:avLst/>
          </a:prstGeom>
          <a:gradFill>
            <a:gsLst>
              <a:gs pos="0">
                <a:schemeClr val="accent1">
                  <a:lumMod val="5000"/>
                  <a:lumOff val="95000"/>
                  <a:alpha val="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pic>
        <p:nvPicPr>
          <p:cNvPr id="34" name="图片 33" descr="a62115250160f3857fa4820d7def466"/>
          <p:cNvPicPr>
            <a:picLocks noChangeAspect="1"/>
          </p:cNvPicPr>
          <p:nvPr/>
        </p:nvPicPr>
        <p:blipFill>
          <a:blip r:embed="rId1">
            <a:clrChange>
              <a:clrFrom>
                <a:srgbClr val="5584D4">
                  <a:alpha val="100000"/>
                </a:srgbClr>
              </a:clrFrom>
              <a:clrTo>
                <a:srgbClr val="5584D4">
                  <a:alpha val="100000"/>
                  <a:alpha val="0"/>
                </a:srgbClr>
              </a:clrTo>
            </a:clrChange>
            <a:lum bright="70000" contrast="-70000"/>
          </a:blip>
          <a:stretch>
            <a:fillRect/>
          </a:stretch>
        </p:blipFill>
        <p:spPr>
          <a:xfrm>
            <a:off x="-17145" y="9683750"/>
            <a:ext cx="10726420" cy="5528945"/>
          </a:xfrm>
          <a:prstGeom prst="rect">
            <a:avLst/>
          </a:prstGeom>
        </p:spPr>
      </p:pic>
      <p:sp>
        <p:nvSpPr>
          <p:cNvPr id="8" name="圆角矩形 7"/>
          <p:cNvSpPr/>
          <p:nvPr>
            <p:custDataLst>
              <p:tags r:id="rId2"/>
            </p:custDataLst>
          </p:nvPr>
        </p:nvSpPr>
        <p:spPr>
          <a:xfrm>
            <a:off x="976630" y="5937885"/>
            <a:ext cx="4802505" cy="384810"/>
          </a:xfrm>
          <a:prstGeom prst="roundRect">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0" name="圆角矩形 9"/>
          <p:cNvSpPr/>
          <p:nvPr>
            <p:custDataLst>
              <p:tags r:id="rId3"/>
            </p:custDataLst>
          </p:nvPr>
        </p:nvSpPr>
        <p:spPr>
          <a:xfrm>
            <a:off x="983615" y="6937375"/>
            <a:ext cx="4796155" cy="423545"/>
          </a:xfrm>
          <a:prstGeom prst="roundRect">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1" name="圆角矩形 10"/>
          <p:cNvSpPr/>
          <p:nvPr>
            <p:custDataLst>
              <p:tags r:id="rId4"/>
            </p:custDataLst>
          </p:nvPr>
        </p:nvSpPr>
        <p:spPr>
          <a:xfrm>
            <a:off x="983615" y="7487920"/>
            <a:ext cx="4796155" cy="423545"/>
          </a:xfrm>
          <a:prstGeom prst="roundRect">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5" name="圆角矩形 14"/>
          <p:cNvSpPr/>
          <p:nvPr>
            <p:custDataLst>
              <p:tags r:id="rId5"/>
            </p:custDataLst>
          </p:nvPr>
        </p:nvSpPr>
        <p:spPr>
          <a:xfrm>
            <a:off x="983615" y="8465820"/>
            <a:ext cx="4796155" cy="462280"/>
          </a:xfrm>
          <a:prstGeom prst="roundRect">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1" name="圆角矩形 20"/>
          <p:cNvSpPr/>
          <p:nvPr>
            <p:custDataLst>
              <p:tags r:id="rId6"/>
            </p:custDataLst>
          </p:nvPr>
        </p:nvSpPr>
        <p:spPr>
          <a:xfrm>
            <a:off x="983615" y="9037955"/>
            <a:ext cx="4796155" cy="423545"/>
          </a:xfrm>
          <a:prstGeom prst="roundRect">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9" name="圆角矩形 28"/>
          <p:cNvSpPr/>
          <p:nvPr>
            <p:custDataLst>
              <p:tags r:id="rId7"/>
            </p:custDataLst>
          </p:nvPr>
        </p:nvSpPr>
        <p:spPr>
          <a:xfrm>
            <a:off x="983615" y="9532620"/>
            <a:ext cx="4796155" cy="384810"/>
          </a:xfrm>
          <a:prstGeom prst="roundRect">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0" name="圆角矩形 29"/>
          <p:cNvSpPr/>
          <p:nvPr>
            <p:custDataLst>
              <p:tags r:id="rId8"/>
            </p:custDataLst>
          </p:nvPr>
        </p:nvSpPr>
        <p:spPr>
          <a:xfrm>
            <a:off x="963930" y="10033000"/>
            <a:ext cx="4796155" cy="384810"/>
          </a:xfrm>
          <a:prstGeom prst="roundRect">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1" name="圆角矩形 30"/>
          <p:cNvSpPr/>
          <p:nvPr>
            <p:custDataLst>
              <p:tags r:id="rId9"/>
            </p:custDataLst>
          </p:nvPr>
        </p:nvSpPr>
        <p:spPr>
          <a:xfrm>
            <a:off x="5913755" y="9147810"/>
            <a:ext cx="4431030" cy="384810"/>
          </a:xfrm>
          <a:prstGeom prst="roundRect">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2" name="圆角矩形 31"/>
          <p:cNvSpPr/>
          <p:nvPr>
            <p:custDataLst>
              <p:tags r:id="rId10"/>
            </p:custDataLst>
          </p:nvPr>
        </p:nvSpPr>
        <p:spPr>
          <a:xfrm>
            <a:off x="5913755" y="9632315"/>
            <a:ext cx="4431030" cy="404495"/>
          </a:xfrm>
          <a:prstGeom prst="roundRect">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6" name="圆角矩形 5"/>
          <p:cNvSpPr/>
          <p:nvPr>
            <p:custDataLst>
              <p:tags r:id="rId11"/>
            </p:custDataLst>
          </p:nvPr>
        </p:nvSpPr>
        <p:spPr>
          <a:xfrm>
            <a:off x="963930" y="5408930"/>
            <a:ext cx="4815205" cy="394970"/>
          </a:xfrm>
          <a:prstGeom prst="roundRect">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7" name="圆角矩形 6"/>
          <p:cNvSpPr/>
          <p:nvPr>
            <p:custDataLst>
              <p:tags r:id="rId12"/>
            </p:custDataLst>
          </p:nvPr>
        </p:nvSpPr>
        <p:spPr>
          <a:xfrm>
            <a:off x="983615" y="4938395"/>
            <a:ext cx="4795520" cy="375285"/>
          </a:xfrm>
          <a:prstGeom prst="roundRect">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圆角矩形 4"/>
          <p:cNvSpPr/>
          <p:nvPr/>
        </p:nvSpPr>
        <p:spPr>
          <a:xfrm>
            <a:off x="963930" y="3900170"/>
            <a:ext cx="4815205" cy="434975"/>
          </a:xfrm>
          <a:prstGeom prst="roundRect">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8" name="object 8"/>
          <p:cNvSpPr txBox="1"/>
          <p:nvPr/>
        </p:nvSpPr>
        <p:spPr>
          <a:xfrm>
            <a:off x="1110352" y="1663370"/>
            <a:ext cx="9344022" cy="490220"/>
          </a:xfrm>
          <a:prstGeom prst="rect">
            <a:avLst/>
          </a:prstGeom>
        </p:spPr>
        <p:txBody>
          <a:bodyPr vert="horz" wrap="square" lIns="0" tIns="13435" rIns="0" bIns="0" rtlCol="0">
            <a:spAutoFit/>
          </a:bodyPr>
          <a:lstStyle/>
          <a:p>
            <a:pPr marL="13970" defTabSz="1018540">
              <a:spcBef>
                <a:spcPts val="105"/>
              </a:spcBef>
            </a:pPr>
            <a:r>
              <a:rPr lang="zh-CN" altLang="en-US" sz="3100" b="1" dirty="0">
                <a:solidFill>
                  <a:srgbClr val="2E5496"/>
                </a:solidFill>
                <a:latin typeface="微软雅黑" panose="020B0503020204020204" charset="-122"/>
                <a:ea typeface="微软雅黑" panose="020B0503020204020204" charset="-122"/>
                <a:cs typeface="Arial Unicode MS" panose="020B0604020202020204" charset="-122"/>
                <a:sym typeface="+mn-ea"/>
              </a:rPr>
              <a:t>问题与评价</a:t>
            </a:r>
            <a:endParaRPr lang="zh-CN" altLang="en-US" sz="3100" b="1" spc="-5" dirty="0">
              <a:solidFill>
                <a:srgbClr val="007EBA"/>
              </a:solidFill>
              <a:latin typeface="微软雅黑" panose="020B0503020204020204" charset="-122"/>
              <a:ea typeface="微软雅黑" panose="020B0503020204020204" charset="-122"/>
              <a:cs typeface="微软雅黑" panose="020B0503020204020204" charset="-122"/>
            </a:endParaRPr>
          </a:p>
        </p:txBody>
      </p:sp>
      <p:grpSp>
        <p:nvGrpSpPr>
          <p:cNvPr id="36" name="组合 35"/>
          <p:cNvGrpSpPr/>
          <p:nvPr/>
        </p:nvGrpSpPr>
        <p:grpSpPr>
          <a:xfrm>
            <a:off x="635" y="0"/>
            <a:ext cx="1109980" cy="1452880"/>
            <a:chOff x="1" y="0"/>
            <a:chExt cx="1748" cy="2288"/>
          </a:xfrm>
        </p:grpSpPr>
        <p:cxnSp>
          <p:nvCxnSpPr>
            <p:cNvPr id="20" name="直接连接符 19"/>
            <p:cNvCxnSpPr/>
            <p:nvPr/>
          </p:nvCxnSpPr>
          <p:spPr>
            <a:xfrm>
              <a:off x="1526" y="0"/>
              <a:ext cx="12" cy="2088"/>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cxnSp>
          <p:nvCxnSpPr>
            <p:cNvPr id="23" name="直接连接符 22"/>
            <p:cNvCxnSpPr/>
            <p:nvPr/>
          </p:nvCxnSpPr>
          <p:spPr>
            <a:xfrm>
              <a:off x="1" y="2068"/>
              <a:ext cx="1548" cy="12"/>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cxnSp>
          <p:nvCxnSpPr>
            <p:cNvPr id="24" name="直接连接符 23"/>
            <p:cNvCxnSpPr/>
            <p:nvPr>
              <p:custDataLst>
                <p:tags r:id="rId13"/>
              </p:custDataLst>
            </p:nvPr>
          </p:nvCxnSpPr>
          <p:spPr>
            <a:xfrm>
              <a:off x="1726" y="200"/>
              <a:ext cx="12" cy="2088"/>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cxnSp>
          <p:nvCxnSpPr>
            <p:cNvPr id="25" name="直接连接符 24"/>
            <p:cNvCxnSpPr/>
            <p:nvPr>
              <p:custDataLst>
                <p:tags r:id="rId14"/>
              </p:custDataLst>
            </p:nvPr>
          </p:nvCxnSpPr>
          <p:spPr>
            <a:xfrm>
              <a:off x="201" y="2268"/>
              <a:ext cx="1548" cy="12"/>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cxnSp>
          <p:nvCxnSpPr>
            <p:cNvPr id="26" name="直接连接符 25"/>
            <p:cNvCxnSpPr/>
            <p:nvPr>
              <p:custDataLst>
                <p:tags r:id="rId15"/>
              </p:custDataLst>
            </p:nvPr>
          </p:nvCxnSpPr>
          <p:spPr>
            <a:xfrm>
              <a:off x="1320" y="573"/>
              <a:ext cx="12" cy="1284"/>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cxnSp>
          <p:nvCxnSpPr>
            <p:cNvPr id="27" name="直接连接符 26"/>
            <p:cNvCxnSpPr/>
            <p:nvPr>
              <p:custDataLst>
                <p:tags r:id="rId16"/>
              </p:custDataLst>
            </p:nvPr>
          </p:nvCxnSpPr>
          <p:spPr>
            <a:xfrm>
              <a:off x="444" y="1821"/>
              <a:ext cx="876" cy="12"/>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grpSp>
      <p:sp>
        <p:nvSpPr>
          <p:cNvPr id="4" name="矩形 3"/>
          <p:cNvSpPr/>
          <p:nvPr>
            <p:custDataLst>
              <p:tags r:id="rId17"/>
            </p:custDataLst>
          </p:nvPr>
        </p:nvSpPr>
        <p:spPr>
          <a:xfrm>
            <a:off x="-17145" y="-19050"/>
            <a:ext cx="10727055" cy="15176500"/>
          </a:xfrm>
          <a:prstGeom prst="rect">
            <a:avLst/>
          </a:prstGeom>
          <a:noFill/>
          <a:ln w="101600" cmpd="sng">
            <a:solidFill>
              <a:srgbClr val="75B6E5">
                <a:alpha val="50000"/>
              </a:srgbClr>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9" name="object 11"/>
          <p:cNvSpPr/>
          <p:nvPr>
            <p:custDataLst>
              <p:tags r:id="rId18"/>
            </p:custDataLst>
          </p:nvPr>
        </p:nvSpPr>
        <p:spPr>
          <a:xfrm>
            <a:off x="950595" y="2447925"/>
            <a:ext cx="3292475" cy="525780"/>
          </a:xfrm>
          <a:custGeom>
            <a:avLst/>
            <a:gdLst/>
            <a:ahLst/>
            <a:cxnLst/>
            <a:rect l="l" t="t" r="r" b="b"/>
            <a:pathLst>
              <a:path w="6840220" h="472439">
                <a:moveTo>
                  <a:pt x="6603491" y="0"/>
                </a:moveTo>
                <a:lnTo>
                  <a:pt x="236219" y="0"/>
                </a:lnTo>
                <a:lnTo>
                  <a:pt x="188622" y="4800"/>
                </a:lnTo>
                <a:lnTo>
                  <a:pt x="144285" y="18567"/>
                </a:lnTo>
                <a:lnTo>
                  <a:pt x="104161" y="40351"/>
                </a:lnTo>
                <a:lnTo>
                  <a:pt x="69199" y="69199"/>
                </a:lnTo>
                <a:lnTo>
                  <a:pt x="40351" y="104161"/>
                </a:lnTo>
                <a:lnTo>
                  <a:pt x="18567" y="144285"/>
                </a:lnTo>
                <a:lnTo>
                  <a:pt x="4800" y="188622"/>
                </a:lnTo>
                <a:lnTo>
                  <a:pt x="0" y="236220"/>
                </a:lnTo>
                <a:lnTo>
                  <a:pt x="4800" y="283817"/>
                </a:lnTo>
                <a:lnTo>
                  <a:pt x="18567" y="328154"/>
                </a:lnTo>
                <a:lnTo>
                  <a:pt x="40351" y="368278"/>
                </a:lnTo>
                <a:lnTo>
                  <a:pt x="69199" y="403240"/>
                </a:lnTo>
                <a:lnTo>
                  <a:pt x="104161" y="432088"/>
                </a:lnTo>
                <a:lnTo>
                  <a:pt x="144285" y="453872"/>
                </a:lnTo>
                <a:lnTo>
                  <a:pt x="188622" y="467639"/>
                </a:lnTo>
                <a:lnTo>
                  <a:pt x="236219" y="472439"/>
                </a:lnTo>
                <a:lnTo>
                  <a:pt x="6603491" y="472439"/>
                </a:lnTo>
                <a:lnTo>
                  <a:pt x="6651089" y="467639"/>
                </a:lnTo>
                <a:lnTo>
                  <a:pt x="6695426" y="453872"/>
                </a:lnTo>
                <a:lnTo>
                  <a:pt x="6735550" y="432088"/>
                </a:lnTo>
                <a:lnTo>
                  <a:pt x="6770512" y="403240"/>
                </a:lnTo>
                <a:lnTo>
                  <a:pt x="6799360" y="368278"/>
                </a:lnTo>
                <a:lnTo>
                  <a:pt x="6821144" y="328154"/>
                </a:lnTo>
                <a:lnTo>
                  <a:pt x="6834911" y="283817"/>
                </a:lnTo>
                <a:lnTo>
                  <a:pt x="6839711" y="236220"/>
                </a:lnTo>
                <a:lnTo>
                  <a:pt x="6834911" y="188622"/>
                </a:lnTo>
                <a:lnTo>
                  <a:pt x="6821144" y="144285"/>
                </a:lnTo>
                <a:lnTo>
                  <a:pt x="6799360" y="104161"/>
                </a:lnTo>
                <a:lnTo>
                  <a:pt x="6770512" y="69199"/>
                </a:lnTo>
                <a:lnTo>
                  <a:pt x="6735550" y="40351"/>
                </a:lnTo>
                <a:lnTo>
                  <a:pt x="6695426" y="18567"/>
                </a:lnTo>
                <a:lnTo>
                  <a:pt x="6651089" y="4800"/>
                </a:lnTo>
                <a:lnTo>
                  <a:pt x="6603491" y="0"/>
                </a:lnTo>
                <a:close/>
              </a:path>
            </a:pathLst>
          </a:custGeom>
          <a:solidFill>
            <a:schemeClr val="accent6">
              <a:lumMod val="20000"/>
              <a:lumOff val="80000"/>
            </a:schemeClr>
          </a:solidFill>
        </p:spPr>
        <p:txBody>
          <a:bodyPr wrap="square" lIns="0" tIns="0" rIns="0" bIns="0" rtlCol="0"/>
          <a:p>
            <a:endParaRPr sz="2005"/>
          </a:p>
        </p:txBody>
      </p:sp>
      <p:sp>
        <p:nvSpPr>
          <p:cNvPr id="12" name="文本框 11"/>
          <p:cNvSpPr txBox="1"/>
          <p:nvPr>
            <p:custDataLst>
              <p:tags r:id="rId19"/>
            </p:custDataLst>
          </p:nvPr>
        </p:nvSpPr>
        <p:spPr>
          <a:xfrm>
            <a:off x="1110615" y="2496185"/>
            <a:ext cx="5346700" cy="429895"/>
          </a:xfrm>
          <a:prstGeom prst="rect">
            <a:avLst/>
          </a:prstGeom>
          <a:noFill/>
        </p:spPr>
        <p:txBody>
          <a:bodyPr wrap="square" rtlCol="0" anchor="t">
            <a:spAutoFit/>
          </a:bodyPr>
          <a:p>
            <a:r>
              <a:rPr lang="zh-CN" altLang="en-US" sz="2200" b="1" dirty="0">
                <a:latin typeface="微软雅黑" panose="020B0503020204020204" charset="-122"/>
                <a:ea typeface="微软雅黑" panose="020B0503020204020204" charset="-122"/>
                <a:sym typeface="+mn-ea"/>
              </a:rPr>
              <a:t>问题识别</a:t>
            </a:r>
            <a:endParaRPr lang="zh-CN" altLang="en-US" sz="2200" b="1" dirty="0">
              <a:latin typeface="微软雅黑" panose="020B0503020204020204" charset="-122"/>
              <a:ea typeface="微软雅黑" panose="020B0503020204020204" charset="-122"/>
              <a:sym typeface="+mn-ea"/>
            </a:endParaRPr>
          </a:p>
        </p:txBody>
      </p:sp>
      <p:pic>
        <p:nvPicPr>
          <p:cNvPr id="16" name="图片 15" descr="ff9afdf497c516010a0fe51db576669"/>
          <p:cNvPicPr>
            <a:picLocks noChangeAspect="1"/>
          </p:cNvPicPr>
          <p:nvPr/>
        </p:nvPicPr>
        <p:blipFill>
          <a:blip r:embed="rId20"/>
          <a:stretch>
            <a:fillRect/>
          </a:stretch>
        </p:blipFill>
        <p:spPr>
          <a:xfrm>
            <a:off x="6177280" y="3573780"/>
            <a:ext cx="3903980" cy="4837430"/>
          </a:xfrm>
          <a:prstGeom prst="rect">
            <a:avLst/>
          </a:prstGeom>
          <a:ln w="28575" cmpd="sng">
            <a:solidFill>
              <a:schemeClr val="accent1">
                <a:shade val="50000"/>
              </a:schemeClr>
            </a:solidFill>
            <a:prstDash val="sysDash"/>
          </a:ln>
        </p:spPr>
      </p:pic>
      <p:sp>
        <p:nvSpPr>
          <p:cNvPr id="33" name="文本框 32"/>
          <p:cNvSpPr txBox="1"/>
          <p:nvPr/>
        </p:nvSpPr>
        <p:spPr>
          <a:xfrm>
            <a:off x="5883275" y="9037955"/>
            <a:ext cx="4556760" cy="878840"/>
          </a:xfrm>
          <a:prstGeom prst="rect">
            <a:avLst/>
          </a:prstGeom>
          <a:noFill/>
        </p:spPr>
        <p:txBody>
          <a:bodyPr wrap="square" rtlCol="0">
            <a:noAutofit/>
          </a:bodyPr>
          <a:p>
            <a:pPr marL="179705" marR="5715" indent="0" algn="just" fontAlgn="auto">
              <a:lnSpc>
                <a:spcPct val="150000"/>
              </a:lnSpc>
              <a:spcBef>
                <a:spcPts val="400"/>
              </a:spcBef>
              <a:buClrTx/>
              <a:buSzTx/>
              <a:buFontTx/>
            </a:pPr>
            <a:r>
              <a:rPr lang="en-US" altLang="zh-CN" sz="2000" dirty="0">
                <a:solidFill>
                  <a:schemeClr val="bg1"/>
                </a:solidFill>
                <a:latin typeface="微软雅黑" panose="020B0503020204020204" charset="-122"/>
                <a:ea typeface="微软雅黑" panose="020B0503020204020204" charset="-122"/>
                <a:cs typeface="微软雅黑" panose="020B0503020204020204" charset="-122"/>
                <a:sym typeface="+mn-ea"/>
              </a:rPr>
              <a:t>1、生态空间与农业空间相互干扰                                                             2、生态空间与城镇空间相互影响</a:t>
            </a:r>
            <a:endParaRPr lang="en-US" altLang="zh-CN" sz="2000" dirty="0">
              <a:solidFill>
                <a:schemeClr val="bg1"/>
              </a:solidFill>
              <a:latin typeface="微软雅黑" panose="020B0503020204020204" charset="-122"/>
              <a:ea typeface="微软雅黑" panose="020B0503020204020204" charset="-122"/>
              <a:cs typeface="微软雅黑" panose="020B0503020204020204" charset="-122"/>
              <a:sym typeface="+mn-ea"/>
            </a:endParaRPr>
          </a:p>
        </p:txBody>
      </p:sp>
      <p:sp>
        <p:nvSpPr>
          <p:cNvPr id="3" name="文本框 2"/>
          <p:cNvSpPr txBox="1"/>
          <p:nvPr>
            <p:custDataLst>
              <p:tags r:id="rId21"/>
            </p:custDataLst>
          </p:nvPr>
        </p:nvSpPr>
        <p:spPr>
          <a:xfrm>
            <a:off x="340360" y="3268345"/>
            <a:ext cx="10099675" cy="7461885"/>
          </a:xfrm>
          <a:prstGeom prst="rect">
            <a:avLst/>
          </a:prstGeom>
          <a:noFill/>
        </p:spPr>
        <p:txBody>
          <a:bodyPr wrap="square" rtlCol="0" anchor="t">
            <a:noAutofit/>
          </a:bodyPr>
          <a:p>
            <a:pPr marL="179705" marR="5715" indent="395605" algn="just" fontAlgn="auto">
              <a:lnSpc>
                <a:spcPct val="150000"/>
              </a:lnSpc>
              <a:spcBef>
                <a:spcPts val="400"/>
              </a:spcBef>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全域系统性生态问题分析：</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just" fontAlgn="auto">
              <a:lnSpc>
                <a:spcPct val="150000"/>
              </a:lnSpc>
              <a:spcBef>
                <a:spcPts val="400"/>
              </a:spcBef>
            </a:pPr>
            <a:r>
              <a:rPr lang="en-US" altLang="zh-CN" sz="2000" dirty="0">
                <a:solidFill>
                  <a:schemeClr val="bg1"/>
                </a:solidFill>
                <a:latin typeface="微软雅黑" panose="020B0503020204020204" charset="-122"/>
                <a:ea typeface="微软雅黑" panose="020B0503020204020204" charset="-122"/>
                <a:cs typeface="微软雅黑" panose="020B0503020204020204" charset="-122"/>
                <a:sym typeface="+mn-ea"/>
              </a:rPr>
              <a:t>生态网络存在障碍点，威胁廊道连通性</a:t>
            </a:r>
            <a:endParaRPr lang="en-US" altLang="zh-CN" sz="2000" dirty="0">
              <a:solidFill>
                <a:schemeClr val="bg1"/>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just" fontAlgn="auto">
              <a:lnSpc>
                <a:spcPct val="150000"/>
              </a:lnSpc>
              <a:spcBef>
                <a:spcPts val="400"/>
              </a:spcBef>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生态空间生态问题诊断：</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just" fontAlgn="auto">
              <a:lnSpc>
                <a:spcPct val="150000"/>
              </a:lnSpc>
              <a:spcBef>
                <a:spcPts val="400"/>
              </a:spcBef>
            </a:pPr>
            <a:r>
              <a:rPr lang="en-US" altLang="zh-CN" sz="2000" dirty="0">
                <a:solidFill>
                  <a:schemeClr val="bg1"/>
                </a:solidFill>
                <a:latin typeface="微软雅黑" panose="020B0503020204020204" charset="-122"/>
                <a:ea typeface="微软雅黑" panose="020B0503020204020204" charset="-122"/>
                <a:cs typeface="微软雅黑" panose="020B0503020204020204" charset="-122"/>
                <a:sym typeface="+mn-ea"/>
              </a:rPr>
              <a:t>1、森林、草原生态系统功能较弱</a:t>
            </a:r>
            <a:endParaRPr lang="en-US" altLang="zh-CN" sz="2000" dirty="0">
              <a:solidFill>
                <a:schemeClr val="bg1"/>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just" fontAlgn="auto">
              <a:lnSpc>
                <a:spcPct val="150000"/>
              </a:lnSpc>
              <a:spcBef>
                <a:spcPts val="400"/>
              </a:spcBef>
            </a:pPr>
            <a:r>
              <a:rPr lang="en-US" altLang="zh-CN" sz="2000" dirty="0">
                <a:solidFill>
                  <a:schemeClr val="bg1"/>
                </a:solidFill>
                <a:latin typeface="微软雅黑" panose="020B0503020204020204" charset="-122"/>
                <a:ea typeface="微软雅黑" panose="020B0503020204020204" charset="-122"/>
                <a:cs typeface="微软雅黑" panose="020B0503020204020204" charset="-122"/>
                <a:sym typeface="+mn-ea"/>
              </a:rPr>
              <a:t>2、河流湿地生态质量不高</a:t>
            </a:r>
            <a:endParaRPr lang="en-US" altLang="zh-CN" sz="2000" dirty="0">
              <a:solidFill>
                <a:schemeClr val="bg1"/>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just" fontAlgn="auto">
              <a:lnSpc>
                <a:spcPct val="150000"/>
              </a:lnSpc>
              <a:spcBef>
                <a:spcPts val="400"/>
              </a:spcBef>
            </a:pPr>
            <a:r>
              <a:rPr lang="en-US" altLang="zh-CN" sz="2000" dirty="0">
                <a:solidFill>
                  <a:schemeClr val="bg1"/>
                </a:solidFill>
                <a:latin typeface="微软雅黑" panose="020B0503020204020204" charset="-122"/>
                <a:ea typeface="微软雅黑" panose="020B0503020204020204" charset="-122"/>
                <a:cs typeface="微软雅黑" panose="020B0503020204020204" charset="-122"/>
                <a:sym typeface="+mn-ea"/>
              </a:rPr>
              <a:t>3、水资源短缺、局部河流水质差</a:t>
            </a:r>
            <a:endParaRPr lang="en-US" altLang="zh-CN" sz="2000" dirty="0">
              <a:solidFill>
                <a:schemeClr val="bg1"/>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just" fontAlgn="auto">
              <a:lnSpc>
                <a:spcPct val="150000"/>
              </a:lnSpc>
              <a:spcBef>
                <a:spcPts val="400"/>
              </a:spcBef>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农业空间生态问题诊断：</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just" fontAlgn="auto">
              <a:lnSpc>
                <a:spcPct val="150000"/>
              </a:lnSpc>
              <a:spcBef>
                <a:spcPts val="400"/>
              </a:spcBef>
            </a:pPr>
            <a:r>
              <a:rPr lang="en-US" altLang="zh-CN" sz="2000" dirty="0">
                <a:solidFill>
                  <a:schemeClr val="bg1"/>
                </a:solidFill>
                <a:latin typeface="微软雅黑" panose="020B0503020204020204" charset="-122"/>
                <a:ea typeface="微软雅黑" panose="020B0503020204020204" charset="-122"/>
                <a:cs typeface="微软雅黑" panose="020B0503020204020204" charset="-122"/>
                <a:sym typeface="+mn-ea"/>
              </a:rPr>
              <a:t>1、耕地保护任务重，后备资源不足</a:t>
            </a:r>
            <a:endParaRPr lang="en-US" altLang="zh-CN" sz="2000" dirty="0">
              <a:solidFill>
                <a:schemeClr val="bg1"/>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just" fontAlgn="auto">
              <a:lnSpc>
                <a:spcPct val="150000"/>
              </a:lnSpc>
              <a:spcBef>
                <a:spcPts val="400"/>
              </a:spcBef>
            </a:pPr>
            <a:r>
              <a:rPr lang="en-US" altLang="zh-CN" sz="2000" dirty="0">
                <a:solidFill>
                  <a:schemeClr val="bg1"/>
                </a:solidFill>
                <a:latin typeface="微软雅黑" panose="020B0503020204020204" charset="-122"/>
                <a:ea typeface="微软雅黑" panose="020B0503020204020204" charset="-122"/>
                <a:cs typeface="微软雅黑" panose="020B0503020204020204" charset="-122"/>
                <a:sym typeface="+mn-ea"/>
              </a:rPr>
              <a:t>2、大面积坡耕地生产力低下，耕地质量低</a:t>
            </a:r>
            <a:endParaRPr lang="en-US" altLang="zh-CN" sz="2000" dirty="0">
              <a:solidFill>
                <a:schemeClr val="bg1"/>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just" fontAlgn="auto">
              <a:lnSpc>
                <a:spcPct val="150000"/>
              </a:lnSpc>
              <a:spcBef>
                <a:spcPts val="400"/>
              </a:spcBef>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城镇空间生态问题诊断：</a:t>
            </a:r>
            <a:endParaRPr lang="zh-CN" sz="2000" b="1" dirty="0">
              <a:latin typeface="微软雅黑" panose="020B0503020204020204" charset="-122"/>
              <a:ea typeface="微软雅黑" panose="020B0503020204020204" charset="-122"/>
              <a:cs typeface="微软雅黑" panose="020B0503020204020204" charset="-122"/>
              <a:sym typeface="+mn-ea"/>
            </a:endParaRPr>
          </a:p>
          <a:p>
            <a:pPr marL="179705" marR="5715" indent="395605" algn="just" fontAlgn="auto">
              <a:lnSpc>
                <a:spcPct val="150000"/>
              </a:lnSpc>
              <a:spcBef>
                <a:spcPts val="400"/>
              </a:spcBef>
            </a:pPr>
            <a:r>
              <a:rPr lang="en-US" altLang="zh-CN" sz="2000" dirty="0">
                <a:solidFill>
                  <a:schemeClr val="bg1"/>
                </a:solidFill>
                <a:latin typeface="微软雅黑" panose="020B0503020204020204" charset="-122"/>
                <a:ea typeface="微软雅黑" panose="020B0503020204020204" charset="-122"/>
                <a:cs typeface="微软雅黑" panose="020B0503020204020204" charset="-122"/>
                <a:sym typeface="+mn-ea"/>
              </a:rPr>
              <a:t>1、建设用地粗放利用现象突出                    </a:t>
            </a: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三类空间相邻或冲突区域生态问题分析</a:t>
            </a:r>
            <a:r>
              <a:rPr lang="en-US" altLang="zh-CN" sz="2000" dirty="0">
                <a:solidFill>
                  <a:schemeClr val="bg1">
                    <a:lumMod val="50000"/>
                  </a:schemeClr>
                </a:solidFill>
                <a:latin typeface="微软雅黑" panose="020B0503020204020204" charset="-122"/>
                <a:ea typeface="微软雅黑" panose="020B0503020204020204" charset="-122"/>
                <a:cs typeface="微软雅黑" panose="020B0503020204020204" charset="-122"/>
                <a:sym typeface="+mn-ea"/>
              </a:rPr>
              <a:t>：</a:t>
            </a:r>
            <a:endParaRPr lang="en-US" altLang="zh-CN" sz="2000" dirty="0">
              <a:solidFill>
                <a:schemeClr val="bg1"/>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just" fontAlgn="auto">
              <a:lnSpc>
                <a:spcPct val="150000"/>
              </a:lnSpc>
              <a:spcBef>
                <a:spcPts val="400"/>
              </a:spcBef>
              <a:buClrTx/>
              <a:buSzTx/>
              <a:buFontTx/>
            </a:pPr>
            <a:r>
              <a:rPr lang="en-US" altLang="zh-CN" sz="2000" dirty="0">
                <a:solidFill>
                  <a:schemeClr val="bg1"/>
                </a:solidFill>
                <a:latin typeface="微软雅黑" panose="020B0503020204020204" charset="-122"/>
                <a:ea typeface="微软雅黑" panose="020B0503020204020204" charset="-122"/>
                <a:cs typeface="微软雅黑" panose="020B0503020204020204" charset="-122"/>
                <a:sym typeface="+mn-ea"/>
              </a:rPr>
              <a:t>2、矿山生态修复亟待加强                        </a:t>
            </a:r>
            <a:endParaRPr lang="en-US" altLang="zh-CN" sz="2000" dirty="0">
              <a:solidFill>
                <a:schemeClr val="bg1"/>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just" fontAlgn="auto">
              <a:lnSpc>
                <a:spcPct val="150000"/>
              </a:lnSpc>
              <a:spcBef>
                <a:spcPts val="400"/>
              </a:spcBef>
            </a:pPr>
            <a:r>
              <a:rPr lang="en-US" altLang="zh-CN" sz="2000" dirty="0">
                <a:solidFill>
                  <a:schemeClr val="bg1"/>
                </a:solidFill>
                <a:latin typeface="微软雅黑" panose="020B0503020204020204" charset="-122"/>
                <a:ea typeface="微软雅黑" panose="020B0503020204020204" charset="-122"/>
                <a:cs typeface="微软雅黑" panose="020B0503020204020204" charset="-122"/>
                <a:sym typeface="+mn-ea"/>
              </a:rPr>
              <a:t>3、城镇空间集约高效转型有待进一步优化</a:t>
            </a:r>
            <a:endParaRPr lang="en-US" altLang="zh-CN" sz="2000" dirty="0">
              <a:solidFill>
                <a:schemeClr val="bg1"/>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just" fontAlgn="auto">
              <a:lnSpc>
                <a:spcPct val="150000"/>
              </a:lnSpc>
              <a:spcBef>
                <a:spcPts val="400"/>
              </a:spcBef>
            </a:pPr>
            <a:r>
              <a:rPr lang="en-US" altLang="zh-CN" sz="2000" dirty="0">
                <a:solidFill>
                  <a:schemeClr val="bg1"/>
                </a:solidFill>
                <a:latin typeface="微软雅黑" panose="020B0503020204020204" charset="-122"/>
                <a:ea typeface="微软雅黑" panose="020B0503020204020204" charset="-122"/>
                <a:cs typeface="微软雅黑" panose="020B0503020204020204" charset="-122"/>
                <a:sym typeface="+mn-ea"/>
              </a:rPr>
              <a:t>4、农村人居环境亟待改善</a:t>
            </a:r>
            <a:endParaRPr lang="en-US" altLang="zh-CN" sz="2000" dirty="0">
              <a:solidFill>
                <a:schemeClr val="bg1"/>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just" fontAlgn="auto">
              <a:lnSpc>
                <a:spcPct val="150000"/>
              </a:lnSpc>
              <a:spcBef>
                <a:spcPts val="400"/>
              </a:spcBef>
              <a:buClrTx/>
              <a:buSzTx/>
              <a:buFontTx/>
            </a:pPr>
            <a:endParaRPr lang="en-US" altLang="zh-CN" sz="2000" dirty="0">
              <a:solidFill>
                <a:schemeClr val="bg1"/>
              </a:solidFill>
              <a:latin typeface="微软雅黑" panose="020B0503020204020204" charset="-122"/>
              <a:ea typeface="微软雅黑" panose="020B0503020204020204" charset="-122"/>
              <a:cs typeface="微软雅黑" panose="020B0503020204020204" charset="-122"/>
              <a:sym typeface="+mn-ea"/>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4"/>
          <p:cNvSpPr txBox="1"/>
          <p:nvPr/>
        </p:nvSpPr>
        <p:spPr>
          <a:xfrm>
            <a:off x="1037433" y="9200570"/>
            <a:ext cx="6816738" cy="836930"/>
          </a:xfrm>
          <a:prstGeom prst="rect">
            <a:avLst/>
          </a:prstGeom>
        </p:spPr>
        <p:txBody>
          <a:bodyPr vert="horz" wrap="square" lIns="0" tIns="14143" rIns="0" bIns="0" rtlCol="0">
            <a:spAutoFit/>
          </a:bodyPr>
          <a:lstStyle/>
          <a:p>
            <a:pPr marL="13970" defTabSz="1018540">
              <a:spcBef>
                <a:spcPts val="110"/>
              </a:spcBef>
            </a:pPr>
            <a:r>
              <a:rPr lang="en-US" altLang="zh-CN" sz="5350" b="1" dirty="0">
                <a:solidFill>
                  <a:srgbClr val="2E5496"/>
                </a:solidFill>
                <a:latin typeface="微软雅黑" panose="020B0503020204020204" charset="-122"/>
                <a:ea typeface="微软雅黑" panose="020B0503020204020204" charset="-122"/>
                <a:cs typeface="Arial Unicode MS" panose="020B0604020202020204" charset="-122"/>
              </a:rPr>
              <a:t>4.</a:t>
            </a:r>
            <a:r>
              <a:rPr sz="5350" b="1" dirty="0">
                <a:solidFill>
                  <a:srgbClr val="2E5496"/>
                </a:solidFill>
                <a:latin typeface="微软雅黑" panose="020B0503020204020204" charset="-122"/>
                <a:ea typeface="微软雅黑" panose="020B0503020204020204" charset="-122"/>
                <a:cs typeface="Arial Unicode MS" panose="020B0604020202020204" charset="-122"/>
              </a:rPr>
              <a:t>总体要求</a:t>
            </a:r>
            <a:endParaRPr sz="5350" b="1" dirty="0">
              <a:solidFill>
                <a:srgbClr val="2E5496"/>
              </a:solidFill>
              <a:latin typeface="微软雅黑" panose="020B0503020204020204" charset="-122"/>
              <a:ea typeface="微软雅黑" panose="020B0503020204020204" charset="-122"/>
              <a:cs typeface="Arial Unicode MS" panose="020B0604020202020204" charset="-122"/>
            </a:endParaRPr>
          </a:p>
        </p:txBody>
      </p:sp>
      <p:sp>
        <p:nvSpPr>
          <p:cNvPr id="5" name="object 5"/>
          <p:cNvSpPr txBox="1"/>
          <p:nvPr/>
        </p:nvSpPr>
        <p:spPr>
          <a:xfrm>
            <a:off x="1477010" y="10565765"/>
            <a:ext cx="6005195" cy="3284855"/>
          </a:xfrm>
          <a:prstGeom prst="rect">
            <a:avLst/>
          </a:prstGeom>
        </p:spPr>
        <p:txBody>
          <a:bodyPr vert="horz" wrap="square" lIns="0" tIns="14850" rIns="0" bIns="0" rtlCol="0">
            <a:spAutoFit/>
          </a:bodyPr>
          <a:lstStyle/>
          <a:p>
            <a:pPr algn="l" defTabSz="1018540">
              <a:spcBef>
                <a:spcPts val="55"/>
              </a:spcBef>
              <a:buClrTx/>
              <a:buSzTx/>
              <a:buFont typeface="Arial" panose="020B0604020202020204"/>
              <a:buChar char="•"/>
            </a:pPr>
            <a:r>
              <a:rPr lang="en-US" altLang="zh-CN" sz="3200">
                <a:latin typeface="微软雅黑" panose="020B0503020204020204" charset="-122"/>
                <a:ea typeface="微软雅黑" panose="020B0503020204020204" charset="-122"/>
                <a:cs typeface="微软雅黑" panose="020B0503020204020204" charset="-122"/>
                <a:sym typeface="+mn-ea"/>
              </a:rPr>
              <a:t>  </a:t>
            </a:r>
            <a:r>
              <a:rPr lang="zh-CN" sz="3200">
                <a:latin typeface="微软雅黑" panose="020B0503020204020204" charset="-122"/>
                <a:ea typeface="微软雅黑" panose="020B0503020204020204" charset="-122"/>
                <a:cs typeface="微软雅黑" panose="020B0503020204020204" charset="-122"/>
                <a:sym typeface="+mn-ea"/>
              </a:rPr>
              <a:t>指导思想</a:t>
            </a:r>
            <a:endParaRPr lang="zh-CN" sz="3200">
              <a:latin typeface="微软雅黑" panose="020B0503020204020204" charset="-122"/>
              <a:ea typeface="微软雅黑" panose="020B0503020204020204" charset="-122"/>
              <a:cs typeface="微软雅黑" panose="020B0503020204020204" charset="-122"/>
              <a:sym typeface="+mn-ea"/>
            </a:endParaRPr>
          </a:p>
          <a:p>
            <a:pPr algn="l" defTabSz="1018540">
              <a:spcBef>
                <a:spcPts val="55"/>
              </a:spcBef>
              <a:buClrTx/>
              <a:buSzTx/>
              <a:buFont typeface="Arial" panose="020B0604020202020204"/>
              <a:buChar char="•"/>
            </a:pPr>
            <a:endParaRPr lang="zh-CN" sz="3200">
              <a:latin typeface="微软雅黑" panose="020B0503020204020204" charset="-122"/>
              <a:ea typeface="微软雅黑" panose="020B0503020204020204" charset="-122"/>
              <a:cs typeface="微软雅黑" panose="020B0503020204020204" charset="-122"/>
              <a:sym typeface="+mn-ea"/>
            </a:endParaRPr>
          </a:p>
          <a:p>
            <a:pPr algn="l" defTabSz="1018540">
              <a:spcBef>
                <a:spcPts val="55"/>
              </a:spcBef>
              <a:buClrTx/>
              <a:buSzTx/>
              <a:buFont typeface="Arial" panose="020B0604020202020204"/>
              <a:buChar char="•"/>
            </a:pPr>
            <a:r>
              <a:rPr lang="en-US" altLang="zh-CN" sz="3200">
                <a:latin typeface="微软雅黑" panose="020B0503020204020204" charset="-122"/>
                <a:ea typeface="微软雅黑" panose="020B0503020204020204" charset="-122"/>
                <a:cs typeface="微软雅黑" panose="020B0503020204020204" charset="-122"/>
                <a:sym typeface="+mn-ea"/>
              </a:rPr>
              <a:t>  </a:t>
            </a:r>
            <a:r>
              <a:rPr lang="zh-CN" sz="3200">
                <a:latin typeface="微软雅黑" panose="020B0503020204020204" charset="-122"/>
                <a:ea typeface="微软雅黑" panose="020B0503020204020204" charset="-122"/>
                <a:cs typeface="微软雅黑" panose="020B0503020204020204" charset="-122"/>
                <a:sym typeface="+mn-ea"/>
              </a:rPr>
              <a:t>基本原则</a:t>
            </a:r>
            <a:endParaRPr lang="zh-CN" sz="3200">
              <a:latin typeface="微软雅黑" panose="020B0503020204020204" charset="-122"/>
              <a:ea typeface="微软雅黑" panose="020B0503020204020204" charset="-122"/>
              <a:cs typeface="微软雅黑" panose="020B0503020204020204" charset="-122"/>
              <a:sym typeface="+mn-ea"/>
            </a:endParaRPr>
          </a:p>
          <a:p>
            <a:pPr algn="l" defTabSz="1018540">
              <a:spcBef>
                <a:spcPts val="55"/>
              </a:spcBef>
              <a:buClrTx/>
              <a:buSzTx/>
              <a:buFont typeface="Arial" panose="020B0604020202020204"/>
              <a:buChar char="•"/>
            </a:pPr>
            <a:endParaRPr lang="zh-CN" sz="3200">
              <a:latin typeface="微软雅黑" panose="020B0503020204020204" charset="-122"/>
              <a:ea typeface="微软雅黑" panose="020B0503020204020204" charset="-122"/>
              <a:cs typeface="微软雅黑" panose="020B0503020204020204" charset="-122"/>
              <a:sym typeface="+mn-ea"/>
            </a:endParaRPr>
          </a:p>
          <a:p>
            <a:pPr algn="l" defTabSz="1018540">
              <a:spcBef>
                <a:spcPts val="55"/>
              </a:spcBef>
              <a:buClrTx/>
              <a:buSzTx/>
              <a:buFont typeface="Arial" panose="020B0604020202020204"/>
              <a:buChar char="•"/>
            </a:pPr>
            <a:r>
              <a:rPr lang="en-US" altLang="zh-CN" sz="3200">
                <a:latin typeface="微软雅黑" panose="020B0503020204020204" charset="-122"/>
                <a:ea typeface="微软雅黑" panose="020B0503020204020204" charset="-122"/>
                <a:cs typeface="微软雅黑" panose="020B0503020204020204" charset="-122"/>
                <a:sym typeface="+mn-ea"/>
              </a:rPr>
              <a:t>  </a:t>
            </a:r>
            <a:r>
              <a:rPr lang="zh-CN" sz="3200">
                <a:latin typeface="微软雅黑" panose="020B0503020204020204" charset="-122"/>
                <a:ea typeface="微软雅黑" panose="020B0503020204020204" charset="-122"/>
                <a:cs typeface="微软雅黑" panose="020B0503020204020204" charset="-122"/>
                <a:sym typeface="+mn-ea"/>
              </a:rPr>
              <a:t>规划目标</a:t>
            </a:r>
            <a:endParaRPr lang="zh-CN" sz="3200">
              <a:latin typeface="微软雅黑" panose="020B0503020204020204" charset="-122"/>
              <a:ea typeface="微软雅黑" panose="020B0503020204020204" charset="-122"/>
              <a:cs typeface="微软雅黑" panose="020B0503020204020204" charset="-122"/>
              <a:sym typeface="+mn-ea"/>
            </a:endParaRPr>
          </a:p>
          <a:p>
            <a:pPr algn="l" defTabSz="1018540">
              <a:spcBef>
                <a:spcPts val="55"/>
              </a:spcBef>
              <a:buClrTx/>
              <a:buSzTx/>
              <a:buFont typeface="Arial" panose="020B0604020202020204"/>
              <a:buChar char="•"/>
            </a:pPr>
            <a:endParaRPr sz="3200">
              <a:latin typeface="微软雅黑" panose="020B0503020204020204" charset="-122"/>
              <a:ea typeface="微软雅黑" panose="020B0503020204020204" charset="-122"/>
              <a:cs typeface="微软雅黑" panose="020B0503020204020204" charset="-122"/>
            </a:endParaRPr>
          </a:p>
          <a:p>
            <a:pPr defTabSz="1018540">
              <a:spcBef>
                <a:spcPts val="55"/>
              </a:spcBef>
              <a:buFont typeface="Arial" panose="020B0604020202020204"/>
              <a:buChar char="•"/>
            </a:pPr>
            <a:endParaRPr sz="1780" dirty="0">
              <a:solidFill>
                <a:prstClr val="black"/>
              </a:solidFill>
              <a:latin typeface="微软雅黑" panose="020B0503020204020204" charset="-122"/>
              <a:cs typeface="微软雅黑" panose="020B0503020204020204" charset="-122"/>
            </a:endParaRPr>
          </a:p>
        </p:txBody>
      </p:sp>
      <p:pic>
        <p:nvPicPr>
          <p:cNvPr id="100" name="图片 99" descr="F:/樊晓梅/3、彭阳县控制性详细规划/1、基础资料/彭阳图片/3.jpg3"/>
          <p:cNvPicPr/>
          <p:nvPr>
            <p:custDataLst>
              <p:tags r:id="rId1"/>
            </p:custDataLst>
          </p:nvPr>
        </p:nvPicPr>
        <p:blipFill>
          <a:blip r:embed="rId2">
            <a:lum bright="18000" contrast="24000"/>
          </a:blip>
          <a:srcRect t="383" b="383"/>
          <a:stretch>
            <a:fillRect/>
          </a:stretch>
        </p:blipFill>
        <p:spPr>
          <a:xfrm>
            <a:off x="-19685" y="0"/>
            <a:ext cx="10711180" cy="7972425"/>
          </a:xfrm>
          <a:prstGeom prst="rect">
            <a:avLst/>
          </a:prstGeom>
          <a:noFill/>
          <a:ln w="9525">
            <a:noFill/>
          </a:ln>
          <a:effectLst>
            <a:softEdge rad="31750"/>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alpha val="0"/>
              </a:schemeClr>
            </a:gs>
            <a:gs pos="81000">
              <a:srgbClr val="ADD8E8">
                <a:lumMod val="85000"/>
                <a:lumOff val="15000"/>
                <a:alpha val="85000"/>
              </a:srgbClr>
            </a:gs>
            <a:gs pos="94000">
              <a:schemeClr val="accent1">
                <a:lumMod val="45000"/>
                <a:lumOff val="55000"/>
                <a:alpha val="90000"/>
              </a:schemeClr>
            </a:gs>
            <a:gs pos="67000">
              <a:schemeClr val="accent1">
                <a:lumMod val="25000"/>
                <a:lumOff val="75000"/>
                <a:alpha val="85000"/>
              </a:schemeClr>
            </a:gs>
            <a:gs pos="52000">
              <a:schemeClr val="accent1">
                <a:lumMod val="22000"/>
                <a:lumOff val="78000"/>
                <a:alpha val="80000"/>
              </a:schemeClr>
            </a:gs>
          </a:gsLst>
          <a:lin ang="5400000" scaled="0"/>
        </a:gradFill>
        <a:effectLst/>
      </p:bgPr>
    </p:bg>
    <p:spTree>
      <p:nvGrpSpPr>
        <p:cNvPr id="1" name=""/>
        <p:cNvGrpSpPr/>
        <p:nvPr/>
      </p:nvGrpSpPr>
      <p:grpSpPr>
        <a:xfrm>
          <a:off x="0" y="0"/>
          <a:ext cx="0" cy="0"/>
          <a:chOff x="0" y="0"/>
          <a:chExt cx="0" cy="0"/>
        </a:xfrm>
      </p:grpSpPr>
      <p:pic>
        <p:nvPicPr>
          <p:cNvPr id="9" name="图片 8" descr="c3e8a82dafb390b2bcdd380615cbc1c"/>
          <p:cNvPicPr>
            <a:picLocks noChangeAspect="1"/>
          </p:cNvPicPr>
          <p:nvPr/>
        </p:nvPicPr>
        <p:blipFill>
          <a:blip r:embed="rId1">
            <a:clrChange>
              <a:clrFrom>
                <a:srgbClr val="C4CEDA">
                  <a:alpha val="100000"/>
                </a:srgbClr>
              </a:clrFrom>
              <a:clrTo>
                <a:srgbClr val="C4CEDA">
                  <a:alpha val="100000"/>
                  <a:alpha val="0"/>
                </a:srgbClr>
              </a:clrTo>
            </a:clrChange>
            <a:lum bright="70000" contrast="-70000"/>
          </a:blip>
          <a:stretch>
            <a:fillRect/>
          </a:stretch>
        </p:blipFill>
        <p:spPr>
          <a:xfrm>
            <a:off x="635" y="6852285"/>
            <a:ext cx="10690860" cy="8267065"/>
          </a:xfrm>
          <a:prstGeom prst="rect">
            <a:avLst/>
          </a:prstGeom>
        </p:spPr>
      </p:pic>
      <p:sp>
        <p:nvSpPr>
          <p:cNvPr id="28" name="object 8"/>
          <p:cNvSpPr txBox="1"/>
          <p:nvPr/>
        </p:nvSpPr>
        <p:spPr>
          <a:xfrm>
            <a:off x="1110352" y="1515415"/>
            <a:ext cx="9344022" cy="490220"/>
          </a:xfrm>
          <a:prstGeom prst="rect">
            <a:avLst/>
          </a:prstGeom>
        </p:spPr>
        <p:txBody>
          <a:bodyPr vert="horz" wrap="square" lIns="0" tIns="13435" rIns="0" bIns="0" rtlCol="0">
            <a:spAutoFit/>
          </a:bodyPr>
          <a:lstStyle/>
          <a:p>
            <a:pPr marL="13970" defTabSz="1018540">
              <a:spcBef>
                <a:spcPts val="105"/>
              </a:spcBef>
            </a:pPr>
            <a:r>
              <a:rPr lang="en-US" sz="3100" b="1" spc="-5" dirty="0">
                <a:solidFill>
                  <a:srgbClr val="007EBA"/>
                </a:solidFill>
                <a:latin typeface="微软雅黑" panose="020B0503020204020204" charset="-122"/>
                <a:ea typeface="微软雅黑" panose="020B0503020204020204" charset="-122"/>
                <a:cs typeface="微软雅黑" panose="020B0503020204020204" charset="-122"/>
              </a:rPr>
              <a:t> </a:t>
            </a:r>
            <a:r>
              <a:rPr lang="zh-CN" sz="3100" b="1" spc="-5" dirty="0">
                <a:solidFill>
                  <a:srgbClr val="007EBA"/>
                </a:solidFill>
                <a:latin typeface="微软雅黑" panose="020B0503020204020204" charset="-122"/>
                <a:ea typeface="微软雅黑" panose="020B0503020204020204" charset="-122"/>
                <a:cs typeface="微软雅黑" panose="020B0503020204020204" charset="-122"/>
              </a:rPr>
              <a:t>指导思想</a:t>
            </a:r>
            <a:endParaRPr lang="zh-CN" sz="3100" b="1" spc="-5" dirty="0">
              <a:solidFill>
                <a:srgbClr val="007EBA"/>
              </a:solidFill>
              <a:latin typeface="微软雅黑" panose="020B0503020204020204" charset="-122"/>
              <a:ea typeface="微软雅黑" panose="020B0503020204020204" charset="-122"/>
              <a:cs typeface="微软雅黑" panose="020B0503020204020204" charset="-122"/>
            </a:endParaRPr>
          </a:p>
        </p:txBody>
      </p:sp>
      <p:grpSp>
        <p:nvGrpSpPr>
          <p:cNvPr id="36" name="组合 35"/>
          <p:cNvGrpSpPr/>
          <p:nvPr/>
        </p:nvGrpSpPr>
        <p:grpSpPr>
          <a:xfrm>
            <a:off x="635" y="0"/>
            <a:ext cx="1109980" cy="1452880"/>
            <a:chOff x="1" y="0"/>
            <a:chExt cx="1748" cy="2288"/>
          </a:xfrm>
        </p:grpSpPr>
        <p:cxnSp>
          <p:nvCxnSpPr>
            <p:cNvPr id="20" name="直接连接符 19"/>
            <p:cNvCxnSpPr/>
            <p:nvPr/>
          </p:nvCxnSpPr>
          <p:spPr>
            <a:xfrm>
              <a:off x="1526" y="0"/>
              <a:ext cx="12" cy="2088"/>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cxnSp>
          <p:nvCxnSpPr>
            <p:cNvPr id="23" name="直接连接符 22"/>
            <p:cNvCxnSpPr/>
            <p:nvPr/>
          </p:nvCxnSpPr>
          <p:spPr>
            <a:xfrm>
              <a:off x="1" y="2068"/>
              <a:ext cx="1548" cy="12"/>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cxnSp>
          <p:nvCxnSpPr>
            <p:cNvPr id="24" name="直接连接符 23"/>
            <p:cNvCxnSpPr/>
            <p:nvPr>
              <p:custDataLst>
                <p:tags r:id="rId2"/>
              </p:custDataLst>
            </p:nvPr>
          </p:nvCxnSpPr>
          <p:spPr>
            <a:xfrm>
              <a:off x="1726" y="200"/>
              <a:ext cx="12" cy="2088"/>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cxnSp>
          <p:nvCxnSpPr>
            <p:cNvPr id="25" name="直接连接符 24"/>
            <p:cNvCxnSpPr/>
            <p:nvPr>
              <p:custDataLst>
                <p:tags r:id="rId3"/>
              </p:custDataLst>
            </p:nvPr>
          </p:nvCxnSpPr>
          <p:spPr>
            <a:xfrm>
              <a:off x="201" y="2268"/>
              <a:ext cx="1548" cy="12"/>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cxnSp>
          <p:nvCxnSpPr>
            <p:cNvPr id="26" name="直接连接符 25"/>
            <p:cNvCxnSpPr/>
            <p:nvPr>
              <p:custDataLst>
                <p:tags r:id="rId4"/>
              </p:custDataLst>
            </p:nvPr>
          </p:nvCxnSpPr>
          <p:spPr>
            <a:xfrm>
              <a:off x="1320" y="573"/>
              <a:ext cx="12" cy="1284"/>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cxnSp>
          <p:nvCxnSpPr>
            <p:cNvPr id="27" name="直接连接符 26"/>
            <p:cNvCxnSpPr/>
            <p:nvPr>
              <p:custDataLst>
                <p:tags r:id="rId5"/>
              </p:custDataLst>
            </p:nvPr>
          </p:nvCxnSpPr>
          <p:spPr>
            <a:xfrm>
              <a:off x="444" y="1821"/>
              <a:ext cx="876" cy="12"/>
            </a:xfrm>
            <a:prstGeom prst="line">
              <a:avLst/>
            </a:prstGeom>
            <a:ln>
              <a:solidFill>
                <a:schemeClr val="accent6">
                  <a:lumMod val="40000"/>
                  <a:lumOff val="60000"/>
                </a:schemeClr>
              </a:solidFill>
            </a:ln>
          </p:spPr>
          <p:style>
            <a:lnRef idx="2">
              <a:schemeClr val="accent1"/>
            </a:lnRef>
            <a:fillRef idx="0">
              <a:srgbClr val="FFFFFF"/>
            </a:fillRef>
            <a:effectRef idx="0">
              <a:srgbClr val="FFFFFF"/>
            </a:effectRef>
            <a:fontRef idx="minor">
              <a:schemeClr val="tx1"/>
            </a:fontRef>
          </p:style>
        </p:cxnSp>
      </p:grpSp>
      <p:sp>
        <p:nvSpPr>
          <p:cNvPr id="4" name="矩形 3"/>
          <p:cNvSpPr/>
          <p:nvPr>
            <p:custDataLst>
              <p:tags r:id="rId6"/>
            </p:custDataLst>
          </p:nvPr>
        </p:nvSpPr>
        <p:spPr>
          <a:xfrm>
            <a:off x="-17145" y="-19050"/>
            <a:ext cx="10727055" cy="15176500"/>
          </a:xfrm>
          <a:prstGeom prst="rect">
            <a:avLst/>
          </a:prstGeom>
          <a:noFill/>
          <a:ln w="101600" cmpd="sng">
            <a:solidFill>
              <a:srgbClr val="75B6E5">
                <a:alpha val="50000"/>
              </a:srgbClr>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0" name="矩形 29"/>
          <p:cNvSpPr/>
          <p:nvPr/>
        </p:nvSpPr>
        <p:spPr>
          <a:xfrm>
            <a:off x="845820" y="2058035"/>
            <a:ext cx="9486265" cy="3297555"/>
          </a:xfrm>
          <a:prstGeom prst="rect">
            <a:avLst/>
          </a:prstGeom>
          <a:noFill/>
          <a:ln>
            <a:noFill/>
          </a:ln>
        </p:spPr>
        <p:txBody>
          <a:bodyPr wrap="square" rtlCol="0" anchor="t">
            <a:noAutofit/>
          </a:bodyPr>
          <a:p>
            <a:pPr marL="179705" marR="5715" indent="395605" algn="just" fontAlgn="auto">
              <a:lnSpc>
                <a:spcPct val="150000"/>
              </a:lnSpc>
              <a:spcBef>
                <a:spcPts val="400"/>
              </a:spcBef>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坚持以习近平新时代中国特色社会主义思想为指导，深入贯彻党的二十大精神和习近平总书记视察宁夏重要讲话精神，以黄河流域生态保护和高质量发展先行区建设为抓手，加强生态环境保护建设。彭阳县自然资源丰富，应牢固树立“绿水青山就是金山银山”的理念，把生态优先、绿色发展作为彭阳最鲜明的底色，突出抓好生态环境大保护、大治理，打造生态环境“高颜值”，释放生态红利，坚决守好改善生态环境生命线，持续提高人民群众对生态环境获得感、幸福感、安全感和满意度。</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p:txBody>
      </p:sp>
      <p:sp>
        <p:nvSpPr>
          <p:cNvPr id="31" name="object 8"/>
          <p:cNvSpPr txBox="1"/>
          <p:nvPr>
            <p:custDataLst>
              <p:tags r:id="rId7"/>
            </p:custDataLst>
          </p:nvPr>
        </p:nvSpPr>
        <p:spPr>
          <a:xfrm>
            <a:off x="1110352" y="5550205"/>
            <a:ext cx="9344022" cy="490220"/>
          </a:xfrm>
          <a:prstGeom prst="rect">
            <a:avLst/>
          </a:prstGeom>
        </p:spPr>
        <p:txBody>
          <a:bodyPr vert="horz" wrap="square" lIns="0" tIns="13435" rIns="0" bIns="0" rtlCol="0">
            <a:spAutoFit/>
          </a:bodyPr>
          <a:p>
            <a:pPr marL="13970" defTabSz="1018540">
              <a:spcBef>
                <a:spcPts val="105"/>
              </a:spcBef>
            </a:pPr>
            <a:r>
              <a:rPr lang="zh-CN" sz="3100" b="1" spc="-5" dirty="0">
                <a:solidFill>
                  <a:srgbClr val="007EBA"/>
                </a:solidFill>
                <a:latin typeface="微软雅黑" panose="020B0503020204020204" charset="-122"/>
                <a:ea typeface="微软雅黑" panose="020B0503020204020204" charset="-122"/>
                <a:cs typeface="微软雅黑" panose="020B0503020204020204" charset="-122"/>
              </a:rPr>
              <a:t>基本原则</a:t>
            </a:r>
            <a:endParaRPr lang="zh-CN" sz="3100" b="1" spc="-5" dirty="0">
              <a:solidFill>
                <a:srgbClr val="007EBA"/>
              </a:solidFill>
              <a:latin typeface="微软雅黑" panose="020B0503020204020204" charset="-122"/>
              <a:ea typeface="微软雅黑" panose="020B0503020204020204" charset="-122"/>
              <a:cs typeface="微软雅黑" panose="020B0503020204020204" charset="-122"/>
            </a:endParaRPr>
          </a:p>
        </p:txBody>
      </p:sp>
      <p:sp>
        <p:nvSpPr>
          <p:cNvPr id="35" name="矩形 34"/>
          <p:cNvSpPr/>
          <p:nvPr/>
        </p:nvSpPr>
        <p:spPr>
          <a:xfrm>
            <a:off x="440055" y="6234430"/>
            <a:ext cx="9841230" cy="1506220"/>
          </a:xfrm>
          <a:prstGeom prst="rect">
            <a:avLst/>
          </a:prstGeom>
          <a:noFill/>
          <a:ln>
            <a:noFill/>
          </a:ln>
        </p:spPr>
        <p:txBody>
          <a:bodyPr wrap="square" rtlCol="0" anchor="t">
            <a:noAutofit/>
          </a:bodyPr>
          <a:p>
            <a:pPr marL="179705" marR="5715" indent="395605" algn="ctr" fontAlgn="auto">
              <a:lnSpc>
                <a:spcPct val="150000"/>
              </a:lnSpc>
              <a:spcBef>
                <a:spcPts val="400"/>
              </a:spcBef>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战略引领，科学编制                   问题导向，因地制宜</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ctr" fontAlgn="auto">
              <a:lnSpc>
                <a:spcPct val="150000"/>
              </a:lnSpc>
              <a:spcBef>
                <a:spcPts val="400"/>
              </a:spcBef>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统筹协调，加强衔接                    充分论证，公众参与</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p:txBody>
      </p:sp>
      <p:sp>
        <p:nvSpPr>
          <p:cNvPr id="6" name="object 8"/>
          <p:cNvSpPr txBox="1"/>
          <p:nvPr>
            <p:custDataLst>
              <p:tags r:id="rId8"/>
            </p:custDataLst>
          </p:nvPr>
        </p:nvSpPr>
        <p:spPr>
          <a:xfrm>
            <a:off x="1110352" y="7405040"/>
            <a:ext cx="9344022" cy="490220"/>
          </a:xfrm>
          <a:prstGeom prst="rect">
            <a:avLst/>
          </a:prstGeom>
        </p:spPr>
        <p:txBody>
          <a:bodyPr vert="horz" wrap="square" lIns="0" tIns="13435" rIns="0" bIns="0" rtlCol="0">
            <a:spAutoFit/>
          </a:bodyPr>
          <a:p>
            <a:pPr marL="13970" defTabSz="1018540">
              <a:spcBef>
                <a:spcPts val="105"/>
              </a:spcBef>
            </a:pPr>
            <a:r>
              <a:rPr lang="zh-CN" sz="3100" b="1" spc="-5" dirty="0">
                <a:solidFill>
                  <a:srgbClr val="007EBA"/>
                </a:solidFill>
                <a:latin typeface="微软雅黑" panose="020B0503020204020204" charset="-122"/>
                <a:ea typeface="微软雅黑" panose="020B0503020204020204" charset="-122"/>
                <a:cs typeface="微软雅黑" panose="020B0503020204020204" charset="-122"/>
              </a:rPr>
              <a:t>规划目标</a:t>
            </a:r>
            <a:endParaRPr lang="zh-CN" sz="3100" b="1" spc="-5" dirty="0">
              <a:solidFill>
                <a:srgbClr val="007EBA"/>
              </a:solidFill>
              <a:latin typeface="微软雅黑" panose="020B0503020204020204" charset="-122"/>
              <a:ea typeface="微软雅黑" panose="020B0503020204020204" charset="-122"/>
              <a:cs typeface="微软雅黑" panose="020B0503020204020204" charset="-122"/>
            </a:endParaRPr>
          </a:p>
        </p:txBody>
      </p:sp>
      <p:sp>
        <p:nvSpPr>
          <p:cNvPr id="5" name="矩形 4"/>
          <p:cNvSpPr/>
          <p:nvPr>
            <p:custDataLst>
              <p:tags r:id="rId9"/>
            </p:custDataLst>
          </p:nvPr>
        </p:nvSpPr>
        <p:spPr>
          <a:xfrm>
            <a:off x="845185" y="8192135"/>
            <a:ext cx="9243695" cy="5417185"/>
          </a:xfrm>
          <a:prstGeom prst="rect">
            <a:avLst/>
          </a:prstGeom>
          <a:noFill/>
          <a:ln w="38100" cap="rnd" cmpd="sng">
            <a:solidFill>
              <a:srgbClr val="4BACC6"/>
            </a:solidFill>
            <a:prstDash val="sysDash"/>
          </a:ln>
        </p:spPr>
        <p:txBody>
          <a:bodyPr wrap="square" rtlCol="0" anchor="t">
            <a:noAutofit/>
          </a:bodyPr>
          <a:p>
            <a:pPr marL="179705" marR="5715" indent="395605" algn="just" fontAlgn="auto">
              <a:lnSpc>
                <a:spcPct val="150000"/>
              </a:lnSpc>
              <a:spcBef>
                <a:spcPts val="400"/>
              </a:spcBef>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到2025年，生态环境持续向好，着重解决重点区域核心生态问题。主要河流生态基流得到保障。加大水体污染治理力度，到2025年彻底消除Ⅳ类水体。历史遗留废弃矿山基本完成治理。水土流失面积及强度进一步下降，到2025年水土流失治理度达到85%。</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just" fontAlgn="auto">
              <a:lnSpc>
                <a:spcPct val="150000"/>
              </a:lnSpc>
              <a:spcBef>
                <a:spcPts val="400"/>
              </a:spcBef>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到2030年，各项工程全面开展，重要森林、草地、河流湖泊得到保护，国土空间生态保护修复制度初步建立。全县森林覆盖率大于等于40%，草原综合植被盖度达到大于等于95.60%。</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just" fontAlgn="auto">
              <a:lnSpc>
                <a:spcPct val="150000"/>
              </a:lnSpc>
              <a:spcBef>
                <a:spcPts val="400"/>
              </a:spcBef>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到2035年，国土空间生态修复工程全面完成，区域生态环境问题得到有效遏制。全县森林覆盖率大于等于40%，茹河、红河、蒲河支流主要监测断面水质达标，茹河国控监测断面水质优于Ⅳ类，红河、蒲河支流主要监测断面水质达到或好于Ⅲ类，水土流失治理程度达到85%以上。</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4"/>
          <p:cNvSpPr txBox="1"/>
          <p:nvPr/>
        </p:nvSpPr>
        <p:spPr>
          <a:xfrm>
            <a:off x="580390" y="9429115"/>
            <a:ext cx="10130155" cy="752475"/>
          </a:xfrm>
          <a:prstGeom prst="rect">
            <a:avLst/>
          </a:prstGeom>
        </p:spPr>
        <p:txBody>
          <a:bodyPr vert="horz" wrap="square" lIns="0" tIns="14143" rIns="0" bIns="0" rtlCol="0">
            <a:spAutoFit/>
          </a:bodyPr>
          <a:lstStyle/>
          <a:p>
            <a:pPr marL="13970" algn="l" defTabSz="1018540">
              <a:spcBef>
                <a:spcPts val="110"/>
              </a:spcBef>
            </a:pPr>
            <a:r>
              <a:rPr lang="en-US" altLang="zh-CN" sz="4800" b="1" dirty="0">
                <a:solidFill>
                  <a:srgbClr val="2E5496"/>
                </a:solidFill>
                <a:latin typeface="微软雅黑" panose="020B0503020204020204" charset="-122"/>
                <a:ea typeface="微软雅黑" panose="020B0503020204020204" charset="-122"/>
                <a:cs typeface="Arial Unicode MS" panose="020B0604020202020204" charset="-122"/>
              </a:rPr>
              <a:t>  5.</a:t>
            </a:r>
            <a:r>
              <a:rPr lang="zh-CN" altLang="en-US" sz="4800" b="1" dirty="0">
                <a:solidFill>
                  <a:srgbClr val="2E5496"/>
                </a:solidFill>
                <a:latin typeface="微软雅黑" panose="020B0503020204020204" charset="-122"/>
                <a:ea typeface="微软雅黑" panose="020B0503020204020204" charset="-122"/>
                <a:cs typeface="Arial Unicode MS" panose="020B0604020202020204" charset="-122"/>
              </a:rPr>
              <a:t>总体布局</a:t>
            </a:r>
            <a:endParaRPr lang="zh-CN" altLang="en-US" sz="4800" b="1" dirty="0">
              <a:solidFill>
                <a:srgbClr val="2E5496"/>
              </a:solidFill>
              <a:latin typeface="微软雅黑" panose="020B0503020204020204" charset="-122"/>
              <a:ea typeface="微软雅黑" panose="020B0503020204020204" charset="-122"/>
              <a:cs typeface="Arial Unicode MS" panose="020B0604020202020204" charset="-122"/>
            </a:endParaRPr>
          </a:p>
        </p:txBody>
      </p:sp>
      <p:sp>
        <p:nvSpPr>
          <p:cNvPr id="5" name="object 5"/>
          <p:cNvSpPr txBox="1"/>
          <p:nvPr/>
        </p:nvSpPr>
        <p:spPr>
          <a:xfrm>
            <a:off x="1324610" y="10701020"/>
            <a:ext cx="6005195" cy="2286000"/>
          </a:xfrm>
          <a:prstGeom prst="rect">
            <a:avLst/>
          </a:prstGeom>
        </p:spPr>
        <p:txBody>
          <a:bodyPr vert="horz" wrap="square" lIns="0" tIns="14850" rIns="0" bIns="0" rtlCol="0">
            <a:spAutoFit/>
          </a:bodyPr>
          <a:lstStyle/>
          <a:p>
            <a:pPr algn="l" defTabSz="1018540">
              <a:spcBef>
                <a:spcPts val="55"/>
              </a:spcBef>
              <a:buClrTx/>
              <a:buSzTx/>
              <a:buFont typeface="Arial" panose="020B0604020202020204"/>
              <a:buChar char="•"/>
            </a:pPr>
            <a:r>
              <a:rPr sz="3200">
                <a:latin typeface="微软雅黑" panose="020B0503020204020204" charset="-122"/>
                <a:ea typeface="微软雅黑" panose="020B0503020204020204" charset="-122"/>
                <a:cs typeface="微软雅黑" panose="020B0503020204020204" charset="-122"/>
                <a:sym typeface="+mn-ea"/>
              </a:rPr>
              <a:t>生态保护修复格局</a:t>
            </a:r>
            <a:endParaRPr sz="3200">
              <a:latin typeface="微软雅黑" panose="020B0503020204020204" charset="-122"/>
              <a:ea typeface="微软雅黑" panose="020B0503020204020204" charset="-122"/>
              <a:cs typeface="微软雅黑" panose="020B0503020204020204" charset="-122"/>
              <a:sym typeface="+mn-ea"/>
            </a:endParaRPr>
          </a:p>
          <a:p>
            <a:pPr algn="l" defTabSz="1018540">
              <a:spcBef>
                <a:spcPts val="55"/>
              </a:spcBef>
              <a:buClrTx/>
              <a:buSzTx/>
              <a:buFont typeface="Arial" panose="020B0604020202020204"/>
              <a:buChar char="•"/>
            </a:pPr>
            <a:endParaRPr sz="3200">
              <a:latin typeface="微软雅黑" panose="020B0503020204020204" charset="-122"/>
              <a:ea typeface="微软雅黑" panose="020B0503020204020204" charset="-122"/>
              <a:cs typeface="微软雅黑" panose="020B0503020204020204" charset="-122"/>
              <a:sym typeface="+mn-ea"/>
            </a:endParaRPr>
          </a:p>
          <a:p>
            <a:pPr algn="l" defTabSz="1018540">
              <a:spcBef>
                <a:spcPts val="55"/>
              </a:spcBef>
              <a:buClrTx/>
              <a:buSzTx/>
              <a:buFont typeface="Arial" panose="020B0604020202020204"/>
              <a:buChar char="•"/>
            </a:pPr>
            <a:r>
              <a:rPr sz="3200">
                <a:latin typeface="微软雅黑" panose="020B0503020204020204" charset="-122"/>
                <a:ea typeface="微软雅黑" panose="020B0503020204020204" charset="-122"/>
                <a:cs typeface="微软雅黑" panose="020B0503020204020204" charset="-122"/>
                <a:sym typeface="+mn-ea"/>
              </a:rPr>
              <a:t>生态修复分区</a:t>
            </a:r>
            <a:endParaRPr sz="3200">
              <a:latin typeface="微软雅黑" panose="020B0503020204020204" charset="-122"/>
              <a:ea typeface="微软雅黑" panose="020B0503020204020204" charset="-122"/>
              <a:cs typeface="微软雅黑" panose="020B0503020204020204" charset="-122"/>
              <a:sym typeface="+mn-ea"/>
            </a:endParaRPr>
          </a:p>
          <a:p>
            <a:pPr algn="l" defTabSz="1018540">
              <a:spcBef>
                <a:spcPts val="55"/>
              </a:spcBef>
              <a:buClrTx/>
              <a:buSzTx/>
              <a:buFont typeface="Arial" panose="020B0604020202020204"/>
              <a:buChar char="•"/>
            </a:pPr>
            <a:endParaRPr sz="3200">
              <a:latin typeface="微软雅黑" panose="020B0503020204020204" charset="-122"/>
              <a:ea typeface="微软雅黑" panose="020B0503020204020204" charset="-122"/>
              <a:cs typeface="微软雅黑" panose="020B0503020204020204" charset="-122"/>
            </a:endParaRPr>
          </a:p>
          <a:p>
            <a:pPr defTabSz="1018540">
              <a:spcBef>
                <a:spcPts val="55"/>
              </a:spcBef>
              <a:buFont typeface="Arial" panose="020B0604020202020204"/>
              <a:buChar char="•"/>
            </a:pPr>
            <a:endParaRPr sz="1780" dirty="0">
              <a:solidFill>
                <a:prstClr val="black"/>
              </a:solidFill>
              <a:latin typeface="微软雅黑" panose="020B0503020204020204" charset="-122"/>
              <a:cs typeface="微软雅黑" panose="020B0503020204020204" charset="-122"/>
            </a:endParaRPr>
          </a:p>
        </p:txBody>
      </p:sp>
      <p:pic>
        <p:nvPicPr>
          <p:cNvPr id="7" name="图片 6" descr="990b760cad9a92c0b7ac453fbf49b3c"/>
          <p:cNvPicPr>
            <a:picLocks noChangeAspect="1"/>
          </p:cNvPicPr>
          <p:nvPr/>
        </p:nvPicPr>
        <p:blipFill>
          <a:blip r:embed="rId1">
            <a:clrChange>
              <a:clrFrom>
                <a:srgbClr val="5C85DD">
                  <a:alpha val="100000"/>
                </a:srgbClr>
              </a:clrFrom>
              <a:clrTo>
                <a:srgbClr val="5C85DD">
                  <a:alpha val="100000"/>
                  <a:alpha val="0"/>
                </a:srgbClr>
              </a:clrTo>
            </a:clrChange>
          </a:blip>
          <a:stretch>
            <a:fillRect/>
          </a:stretch>
        </p:blipFill>
        <p:spPr>
          <a:xfrm>
            <a:off x="0" y="0"/>
            <a:ext cx="10690860" cy="8018145"/>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图片 22" descr="dd25e7a3816a4ebcb8fdb39aec80517"/>
          <p:cNvPicPr>
            <a:picLocks noChangeAspect="1"/>
          </p:cNvPicPr>
          <p:nvPr/>
        </p:nvPicPr>
        <p:blipFill>
          <a:blip r:embed="rId1"/>
          <a:srcRect t="40358" b="16290"/>
          <a:stretch>
            <a:fillRect/>
          </a:stretch>
        </p:blipFill>
        <p:spPr>
          <a:xfrm>
            <a:off x="19050" y="11744325"/>
            <a:ext cx="10690860" cy="3374390"/>
          </a:xfrm>
          <a:prstGeom prst="rect">
            <a:avLst/>
          </a:prstGeom>
          <a:gradFill>
            <a:gsLst>
              <a:gs pos="0">
                <a:schemeClr val="accent1">
                  <a:lumMod val="5000"/>
                  <a:lumOff val="95000"/>
                  <a:alpha val="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p:spPr>
      </p:pic>
      <p:sp>
        <p:nvSpPr>
          <p:cNvPr id="6" name="object 6"/>
          <p:cNvSpPr/>
          <p:nvPr/>
        </p:nvSpPr>
        <p:spPr>
          <a:xfrm>
            <a:off x="652780" y="8540115"/>
            <a:ext cx="9547225" cy="3542665"/>
          </a:xfrm>
          <a:prstGeom prst="rect">
            <a:avLst/>
          </a:prstGeom>
          <a:blipFill>
            <a:blip r:embed="rId2" cstate="print"/>
            <a:stretch>
              <a:fillRect/>
            </a:stretch>
          </a:blipFill>
        </p:spPr>
        <p:txBody>
          <a:bodyPr wrap="square" lIns="0" tIns="0" rIns="0" bIns="0" rtlCol="0"/>
          <a:lstStyle/>
          <a:p>
            <a:endParaRPr sz="2005"/>
          </a:p>
        </p:txBody>
      </p:sp>
      <p:sp>
        <p:nvSpPr>
          <p:cNvPr id="26" name="矩形: 圆角 4"/>
          <p:cNvSpPr/>
          <p:nvPr>
            <p:custDataLst>
              <p:tags r:id="rId3"/>
            </p:custDataLst>
          </p:nvPr>
        </p:nvSpPr>
        <p:spPr>
          <a:xfrm>
            <a:off x="600710" y="10394950"/>
            <a:ext cx="9599295" cy="2030095"/>
          </a:xfrm>
          <a:prstGeom prst="roundRect">
            <a:avLst>
              <a:gd name="adj" fmla="val 23257"/>
            </a:avLst>
          </a:prstGeom>
          <a:solidFill>
            <a:schemeClr val="accent1">
              <a:lumMod val="20000"/>
              <a:lumOff val="80000"/>
            </a:schemeClr>
          </a:solidFill>
        </p:spPr>
        <p:style>
          <a:lnRef idx="2">
            <a:schemeClr val="accent1"/>
          </a:lnRef>
          <a:fillRef idx="2">
            <a:schemeClr val="accent1"/>
          </a:fillRef>
          <a:effectRef idx="0">
            <a:srgbClr val="FFFFFF"/>
          </a:effectRef>
          <a:fontRef idx="minor">
            <a:schemeClr val="lt1"/>
          </a:fontRef>
        </p:style>
        <p:txBody>
          <a:bodyPr rtlCol="0" anchor="ctr"/>
          <a:p>
            <a:pPr algn="ctr"/>
            <a:endParaRPr lang="zh-CN" altLang="en-US"/>
          </a:p>
        </p:txBody>
      </p:sp>
      <p:sp>
        <p:nvSpPr>
          <p:cNvPr id="7" name="object 7"/>
          <p:cNvSpPr/>
          <p:nvPr/>
        </p:nvSpPr>
        <p:spPr>
          <a:xfrm>
            <a:off x="4498975" y="9611360"/>
            <a:ext cx="1564005" cy="1567180"/>
          </a:xfrm>
          <a:custGeom>
            <a:avLst/>
            <a:gdLst/>
            <a:ahLst/>
            <a:cxnLst/>
            <a:rect l="l" t="t" r="r" b="b"/>
            <a:pathLst>
              <a:path w="1567179" h="1568450">
                <a:moveTo>
                  <a:pt x="783336" y="0"/>
                </a:moveTo>
                <a:lnTo>
                  <a:pt x="735623" y="1430"/>
                </a:lnTo>
                <a:lnTo>
                  <a:pt x="688666" y="5668"/>
                </a:lnTo>
                <a:lnTo>
                  <a:pt x="642546" y="12632"/>
                </a:lnTo>
                <a:lnTo>
                  <a:pt x="597346" y="22238"/>
                </a:lnTo>
                <a:lnTo>
                  <a:pt x="553146" y="34405"/>
                </a:lnTo>
                <a:lnTo>
                  <a:pt x="510029" y="49052"/>
                </a:lnTo>
                <a:lnTo>
                  <a:pt x="468078" y="66096"/>
                </a:lnTo>
                <a:lnTo>
                  <a:pt x="427374" y="85454"/>
                </a:lnTo>
                <a:lnTo>
                  <a:pt x="387999" y="107046"/>
                </a:lnTo>
                <a:lnTo>
                  <a:pt x="350035" y="130790"/>
                </a:lnTo>
                <a:lnTo>
                  <a:pt x="313564" y="156602"/>
                </a:lnTo>
                <a:lnTo>
                  <a:pt x="278668" y="184401"/>
                </a:lnTo>
                <a:lnTo>
                  <a:pt x="245429" y="214106"/>
                </a:lnTo>
                <a:lnTo>
                  <a:pt x="213929" y="245634"/>
                </a:lnTo>
                <a:lnTo>
                  <a:pt x="184251" y="278903"/>
                </a:lnTo>
                <a:lnTo>
                  <a:pt x="156475" y="313831"/>
                </a:lnTo>
                <a:lnTo>
                  <a:pt x="130685" y="350337"/>
                </a:lnTo>
                <a:lnTo>
                  <a:pt x="106962" y="388337"/>
                </a:lnTo>
                <a:lnTo>
                  <a:pt x="85387" y="427751"/>
                </a:lnTo>
                <a:lnTo>
                  <a:pt x="66044" y="468496"/>
                </a:lnTo>
                <a:lnTo>
                  <a:pt x="49014" y="510490"/>
                </a:lnTo>
                <a:lnTo>
                  <a:pt x="34379" y="553652"/>
                </a:lnTo>
                <a:lnTo>
                  <a:pt x="22221" y="597899"/>
                </a:lnTo>
                <a:lnTo>
                  <a:pt x="12622" y="643148"/>
                </a:lnTo>
                <a:lnTo>
                  <a:pt x="5664" y="689320"/>
                </a:lnTo>
                <a:lnTo>
                  <a:pt x="1429" y="736330"/>
                </a:lnTo>
                <a:lnTo>
                  <a:pt x="0" y="784097"/>
                </a:lnTo>
                <a:lnTo>
                  <a:pt x="1429" y="831865"/>
                </a:lnTo>
                <a:lnTo>
                  <a:pt x="5664" y="878875"/>
                </a:lnTo>
                <a:lnTo>
                  <a:pt x="12622" y="925047"/>
                </a:lnTo>
                <a:lnTo>
                  <a:pt x="22221" y="970296"/>
                </a:lnTo>
                <a:lnTo>
                  <a:pt x="34379" y="1014543"/>
                </a:lnTo>
                <a:lnTo>
                  <a:pt x="49014" y="1057705"/>
                </a:lnTo>
                <a:lnTo>
                  <a:pt x="66044" y="1099699"/>
                </a:lnTo>
                <a:lnTo>
                  <a:pt x="85387" y="1140444"/>
                </a:lnTo>
                <a:lnTo>
                  <a:pt x="106962" y="1179858"/>
                </a:lnTo>
                <a:lnTo>
                  <a:pt x="130685" y="1217858"/>
                </a:lnTo>
                <a:lnTo>
                  <a:pt x="156475" y="1254364"/>
                </a:lnTo>
                <a:lnTo>
                  <a:pt x="184251" y="1289292"/>
                </a:lnTo>
                <a:lnTo>
                  <a:pt x="213929" y="1322561"/>
                </a:lnTo>
                <a:lnTo>
                  <a:pt x="245429" y="1354089"/>
                </a:lnTo>
                <a:lnTo>
                  <a:pt x="278668" y="1383794"/>
                </a:lnTo>
                <a:lnTo>
                  <a:pt x="313564" y="1411593"/>
                </a:lnTo>
                <a:lnTo>
                  <a:pt x="350035" y="1437405"/>
                </a:lnTo>
                <a:lnTo>
                  <a:pt x="387999" y="1461149"/>
                </a:lnTo>
                <a:lnTo>
                  <a:pt x="427374" y="1482741"/>
                </a:lnTo>
                <a:lnTo>
                  <a:pt x="468078" y="1502099"/>
                </a:lnTo>
                <a:lnTo>
                  <a:pt x="510029" y="1519143"/>
                </a:lnTo>
                <a:lnTo>
                  <a:pt x="553146" y="1533790"/>
                </a:lnTo>
                <a:lnTo>
                  <a:pt x="597346" y="1545957"/>
                </a:lnTo>
                <a:lnTo>
                  <a:pt x="642546" y="1555563"/>
                </a:lnTo>
                <a:lnTo>
                  <a:pt x="688666" y="1562527"/>
                </a:lnTo>
                <a:lnTo>
                  <a:pt x="735623" y="1566765"/>
                </a:lnTo>
                <a:lnTo>
                  <a:pt x="783336" y="1568195"/>
                </a:lnTo>
                <a:lnTo>
                  <a:pt x="831048" y="1566765"/>
                </a:lnTo>
                <a:lnTo>
                  <a:pt x="878005" y="1562527"/>
                </a:lnTo>
                <a:lnTo>
                  <a:pt x="924125" y="1555563"/>
                </a:lnTo>
                <a:lnTo>
                  <a:pt x="969325" y="1545957"/>
                </a:lnTo>
                <a:lnTo>
                  <a:pt x="1013525" y="1533790"/>
                </a:lnTo>
                <a:lnTo>
                  <a:pt x="1056642" y="1519143"/>
                </a:lnTo>
                <a:lnTo>
                  <a:pt x="1098593" y="1502099"/>
                </a:lnTo>
                <a:lnTo>
                  <a:pt x="1139297" y="1482741"/>
                </a:lnTo>
                <a:lnTo>
                  <a:pt x="1178672" y="1461149"/>
                </a:lnTo>
                <a:lnTo>
                  <a:pt x="1216636" y="1437405"/>
                </a:lnTo>
                <a:lnTo>
                  <a:pt x="1253107" y="1411593"/>
                </a:lnTo>
                <a:lnTo>
                  <a:pt x="1288003" y="1383794"/>
                </a:lnTo>
                <a:lnTo>
                  <a:pt x="1321242" y="1354089"/>
                </a:lnTo>
                <a:lnTo>
                  <a:pt x="1352742" y="1322561"/>
                </a:lnTo>
                <a:lnTo>
                  <a:pt x="1382420" y="1289292"/>
                </a:lnTo>
                <a:lnTo>
                  <a:pt x="1410196" y="1254364"/>
                </a:lnTo>
                <a:lnTo>
                  <a:pt x="1435986" y="1217858"/>
                </a:lnTo>
                <a:lnTo>
                  <a:pt x="1459709" y="1179858"/>
                </a:lnTo>
                <a:lnTo>
                  <a:pt x="1481284" y="1140444"/>
                </a:lnTo>
                <a:lnTo>
                  <a:pt x="1500627" y="1099699"/>
                </a:lnTo>
                <a:lnTo>
                  <a:pt x="1517657" y="1057705"/>
                </a:lnTo>
                <a:lnTo>
                  <a:pt x="1532292" y="1014543"/>
                </a:lnTo>
                <a:lnTo>
                  <a:pt x="1544450" y="970296"/>
                </a:lnTo>
                <a:lnTo>
                  <a:pt x="1554049" y="925047"/>
                </a:lnTo>
                <a:lnTo>
                  <a:pt x="1561007" y="878875"/>
                </a:lnTo>
                <a:lnTo>
                  <a:pt x="1565242" y="831865"/>
                </a:lnTo>
                <a:lnTo>
                  <a:pt x="1566672" y="784097"/>
                </a:lnTo>
                <a:lnTo>
                  <a:pt x="1565242" y="736330"/>
                </a:lnTo>
                <a:lnTo>
                  <a:pt x="1561007" y="689320"/>
                </a:lnTo>
                <a:lnTo>
                  <a:pt x="1554049" y="643148"/>
                </a:lnTo>
                <a:lnTo>
                  <a:pt x="1544450" y="597899"/>
                </a:lnTo>
                <a:lnTo>
                  <a:pt x="1532292" y="553652"/>
                </a:lnTo>
                <a:lnTo>
                  <a:pt x="1517657" y="510490"/>
                </a:lnTo>
                <a:lnTo>
                  <a:pt x="1500627" y="468496"/>
                </a:lnTo>
                <a:lnTo>
                  <a:pt x="1481284" y="427751"/>
                </a:lnTo>
                <a:lnTo>
                  <a:pt x="1459709" y="388337"/>
                </a:lnTo>
                <a:lnTo>
                  <a:pt x="1435986" y="350337"/>
                </a:lnTo>
                <a:lnTo>
                  <a:pt x="1410196" y="313831"/>
                </a:lnTo>
                <a:lnTo>
                  <a:pt x="1382420" y="278903"/>
                </a:lnTo>
                <a:lnTo>
                  <a:pt x="1352742" y="245634"/>
                </a:lnTo>
                <a:lnTo>
                  <a:pt x="1321242" y="214106"/>
                </a:lnTo>
                <a:lnTo>
                  <a:pt x="1288003" y="184401"/>
                </a:lnTo>
                <a:lnTo>
                  <a:pt x="1253107" y="156602"/>
                </a:lnTo>
                <a:lnTo>
                  <a:pt x="1216636" y="130790"/>
                </a:lnTo>
                <a:lnTo>
                  <a:pt x="1178672" y="107046"/>
                </a:lnTo>
                <a:lnTo>
                  <a:pt x="1139297" y="85454"/>
                </a:lnTo>
                <a:lnTo>
                  <a:pt x="1098593" y="66096"/>
                </a:lnTo>
                <a:lnTo>
                  <a:pt x="1056642" y="49052"/>
                </a:lnTo>
                <a:lnTo>
                  <a:pt x="1013525" y="34405"/>
                </a:lnTo>
                <a:lnTo>
                  <a:pt x="969325" y="22238"/>
                </a:lnTo>
                <a:lnTo>
                  <a:pt x="924125" y="12632"/>
                </a:lnTo>
                <a:lnTo>
                  <a:pt x="878005" y="5668"/>
                </a:lnTo>
                <a:lnTo>
                  <a:pt x="831048" y="1430"/>
                </a:lnTo>
                <a:lnTo>
                  <a:pt x="783336" y="0"/>
                </a:lnTo>
                <a:close/>
              </a:path>
            </a:pathLst>
          </a:custGeom>
          <a:solidFill>
            <a:srgbClr val="FFFFFF"/>
          </a:solidFill>
          <a:ln w="28575">
            <a:solidFill>
              <a:srgbClr val="265B8C"/>
            </a:solidFill>
          </a:ln>
        </p:spPr>
        <p:txBody>
          <a:bodyPr wrap="square" lIns="0" tIns="0" rIns="0" bIns="0" rtlCol="0"/>
          <a:lstStyle/>
          <a:p>
            <a:endParaRPr sz="2005"/>
          </a:p>
        </p:txBody>
      </p:sp>
      <p:sp>
        <p:nvSpPr>
          <p:cNvPr id="9" name="object 9"/>
          <p:cNvSpPr txBox="1"/>
          <p:nvPr/>
        </p:nvSpPr>
        <p:spPr>
          <a:xfrm>
            <a:off x="4660265" y="9789795"/>
            <a:ext cx="1311275" cy="972185"/>
          </a:xfrm>
          <a:prstGeom prst="rect">
            <a:avLst/>
          </a:prstGeom>
        </p:spPr>
        <p:txBody>
          <a:bodyPr vert="horz" wrap="square" lIns="0" tIns="13435" rIns="0" bIns="0" rtlCol="0">
            <a:spAutoFit/>
          </a:bodyPr>
          <a:lstStyle/>
          <a:p>
            <a:pPr marL="12700" marR="5080">
              <a:lnSpc>
                <a:spcPct val="100000"/>
              </a:lnSpc>
              <a:spcBef>
                <a:spcPts val="95"/>
              </a:spcBef>
            </a:pPr>
            <a:r>
              <a:rPr sz="3120" b="1" spc="-5" dirty="0">
                <a:solidFill>
                  <a:srgbClr val="007EBA"/>
                </a:solidFill>
                <a:latin typeface="微软雅黑" panose="020B0503020204020204" charset="-122"/>
                <a:ea typeface="微软雅黑" panose="020B0503020204020204" charset="-122"/>
                <a:cs typeface="微软雅黑" panose="020B0503020204020204" charset="-122"/>
              </a:rPr>
              <a:t>生态修复分区</a:t>
            </a:r>
            <a:endParaRPr sz="3120" b="1" spc="-5" dirty="0">
              <a:solidFill>
                <a:srgbClr val="007EBA"/>
              </a:solidFill>
              <a:latin typeface="微软雅黑" panose="020B0503020204020204" charset="-122"/>
              <a:ea typeface="微软雅黑" panose="020B0503020204020204" charset="-122"/>
              <a:cs typeface="微软雅黑" panose="020B0503020204020204" charset="-122"/>
            </a:endParaRPr>
          </a:p>
        </p:txBody>
      </p:sp>
      <p:sp>
        <p:nvSpPr>
          <p:cNvPr id="11" name="object 11"/>
          <p:cNvSpPr txBox="1"/>
          <p:nvPr/>
        </p:nvSpPr>
        <p:spPr>
          <a:xfrm>
            <a:off x="845820" y="8158480"/>
            <a:ext cx="4096385" cy="1727835"/>
          </a:xfrm>
          <a:prstGeom prst="rect">
            <a:avLst/>
          </a:prstGeom>
        </p:spPr>
        <p:txBody>
          <a:bodyPr vert="horz" wrap="square" lIns="0" tIns="14142" rIns="0" bIns="0" rtlCol="0">
            <a:noAutofit/>
          </a:bodyPr>
          <a:lstStyle/>
          <a:p>
            <a:pPr marL="45720" indent="0">
              <a:lnSpc>
                <a:spcPct val="100000"/>
              </a:lnSpc>
              <a:spcBef>
                <a:spcPts val="1215"/>
              </a:spcBef>
              <a:buFont typeface="Wingdings" panose="05000000000000000000"/>
              <a:buNone/>
              <a:tabLst>
                <a:tab pos="218440" algn="l"/>
              </a:tabLst>
            </a:pPr>
            <a:r>
              <a:rPr lang="en-US" sz="2005" dirty="0">
                <a:solidFill>
                  <a:srgbClr val="F35F1B"/>
                </a:solidFill>
                <a:latin typeface="微软雅黑" panose="020B0503020204020204" charset="-122"/>
                <a:ea typeface="微软雅黑" panose="020B0503020204020204" charset="-122"/>
                <a:cs typeface="微软雅黑" panose="020B0503020204020204" charset="-122"/>
                <a:sym typeface="+mn-ea"/>
              </a:rPr>
              <a:t>      </a:t>
            </a:r>
            <a:r>
              <a:rPr lang="zh-CN" altLang="en-US" sz="2005" b="1" dirty="0">
                <a:solidFill>
                  <a:srgbClr val="F35F1B"/>
                </a:solidFill>
                <a:latin typeface="微软雅黑" panose="020B0503020204020204" charset="-122"/>
                <a:ea typeface="微软雅黑" panose="020B0503020204020204" charset="-122"/>
                <a:cs typeface="微软雅黑" panose="020B0503020204020204" charset="-122"/>
                <a:sym typeface="+mn-ea"/>
              </a:rPr>
              <a:t>北部水土保持生态功能区</a:t>
            </a:r>
            <a:r>
              <a:rPr lang="en-US" altLang="zh-CN" sz="2000" dirty="0">
                <a:latin typeface="微软雅黑" panose="020B0503020204020204" charset="-122"/>
                <a:ea typeface="微软雅黑" panose="020B0503020204020204" charset="-122"/>
                <a:sym typeface="+mn-ea"/>
              </a:rPr>
              <a:t>  </a:t>
            </a:r>
            <a:endParaRPr lang="en-US" altLang="zh-CN" sz="2000" dirty="0">
              <a:latin typeface="微软雅黑" panose="020B0503020204020204" charset="-122"/>
              <a:ea typeface="微软雅黑" panose="020B0503020204020204" charset="-122"/>
              <a:sym typeface="+mn-ea"/>
            </a:endParaRPr>
          </a:p>
          <a:p>
            <a:pPr marL="45720" indent="0" fontAlgn="auto">
              <a:lnSpc>
                <a:spcPct val="150000"/>
              </a:lnSpc>
              <a:spcBef>
                <a:spcPts val="1200"/>
              </a:spcBef>
              <a:buFont typeface="Wingdings" panose="05000000000000000000"/>
              <a:buNone/>
              <a:tabLst>
                <a:tab pos="218440" algn="l"/>
              </a:tabLst>
            </a:pPr>
            <a:r>
              <a:rPr lang="en-US" altLang="zh-CN" sz="2000" dirty="0">
                <a:latin typeface="微软雅黑" panose="020B0503020204020204" charset="-122"/>
                <a:ea typeface="微软雅黑" panose="020B0503020204020204" charset="-122"/>
                <a:sym typeface="+mn-ea"/>
              </a:rPr>
              <a:t>  </a:t>
            </a: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  北部区域以巩固提升退耕还林成果和王洼独立工矿区改造提升为重点。</a:t>
            </a:r>
            <a:endParaRPr lang="zh-CN" altLang="en-US" dirty="0">
              <a:latin typeface="微软雅黑" panose="020B0503020204020204" charset="-122"/>
              <a:ea typeface="微软雅黑" panose="020B0503020204020204" charset="-122"/>
              <a:sym typeface="+mn-ea"/>
            </a:endParaRPr>
          </a:p>
        </p:txBody>
      </p:sp>
      <p:sp>
        <p:nvSpPr>
          <p:cNvPr id="16" name="object 11"/>
          <p:cNvSpPr txBox="1"/>
          <p:nvPr/>
        </p:nvSpPr>
        <p:spPr>
          <a:xfrm>
            <a:off x="5971540" y="8200390"/>
            <a:ext cx="3868420" cy="1400175"/>
          </a:xfrm>
          <a:prstGeom prst="rect">
            <a:avLst/>
          </a:prstGeom>
        </p:spPr>
        <p:txBody>
          <a:bodyPr vert="horz" wrap="square" lIns="0" tIns="14142" rIns="0" bIns="0" rtlCol="0">
            <a:spAutoFit/>
          </a:bodyPr>
          <a:lstStyle/>
          <a:p>
            <a:pPr marL="45720" indent="0" algn="ctr">
              <a:lnSpc>
                <a:spcPct val="100000"/>
              </a:lnSpc>
              <a:spcBef>
                <a:spcPts val="1215"/>
              </a:spcBef>
              <a:buFont typeface="Wingdings" panose="05000000000000000000"/>
              <a:buNone/>
              <a:tabLst>
                <a:tab pos="218440" algn="l"/>
              </a:tabLst>
            </a:pPr>
            <a:r>
              <a:rPr lang="zh-CN" altLang="en-US" sz="2005" b="1" dirty="0">
                <a:solidFill>
                  <a:srgbClr val="F35F1B"/>
                </a:solidFill>
                <a:latin typeface="微软雅黑" panose="020B0503020204020204" charset="-122"/>
                <a:ea typeface="微软雅黑" panose="020B0503020204020204" charset="-122"/>
                <a:cs typeface="微软雅黑" panose="020B0503020204020204" charset="-122"/>
                <a:sym typeface="+mn-ea"/>
              </a:rPr>
              <a:t>中部流域治理生态功能区</a:t>
            </a:r>
            <a:endParaRPr lang="zh-CN" altLang="en-US" sz="2005" b="1" dirty="0">
              <a:solidFill>
                <a:srgbClr val="F35F1B"/>
              </a:solidFill>
              <a:latin typeface="微软雅黑" panose="020B0503020204020204" charset="-122"/>
              <a:ea typeface="微软雅黑" panose="020B0503020204020204" charset="-122"/>
              <a:cs typeface="微软雅黑" panose="020B0503020204020204" charset="-122"/>
              <a:sym typeface="+mn-ea"/>
            </a:endParaRPr>
          </a:p>
          <a:p>
            <a:pPr marL="45720" indent="0" algn="ctr" fontAlgn="auto">
              <a:lnSpc>
                <a:spcPct val="150000"/>
              </a:lnSpc>
              <a:spcBef>
                <a:spcPts val="1200"/>
              </a:spcBef>
              <a:buFont typeface="Wingdings" panose="05000000000000000000"/>
              <a:buNone/>
              <a:tabLst>
                <a:tab pos="218440" algn="l"/>
              </a:tabLst>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中部区域以增强茹、红河流域生态系统稳定性为重点。</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p:txBody>
      </p:sp>
      <p:sp>
        <p:nvSpPr>
          <p:cNvPr id="3" name="object 11"/>
          <p:cNvSpPr txBox="1"/>
          <p:nvPr>
            <p:custDataLst>
              <p:tags r:id="rId4"/>
            </p:custDataLst>
          </p:nvPr>
        </p:nvSpPr>
        <p:spPr>
          <a:xfrm>
            <a:off x="838200" y="12077700"/>
            <a:ext cx="3851910" cy="513080"/>
          </a:xfrm>
          <a:prstGeom prst="rect">
            <a:avLst/>
          </a:prstGeom>
        </p:spPr>
        <p:txBody>
          <a:bodyPr vert="horz" wrap="square" lIns="0" tIns="14142" rIns="0" bIns="0" rtlCol="0">
            <a:noAutofit/>
          </a:bodyPr>
          <a:p>
            <a:pPr marL="45720" indent="0">
              <a:lnSpc>
                <a:spcPct val="100000"/>
              </a:lnSpc>
              <a:spcBef>
                <a:spcPts val="1215"/>
              </a:spcBef>
              <a:buFont typeface="Wingdings" panose="05000000000000000000"/>
              <a:buNone/>
              <a:tabLst>
                <a:tab pos="218440" algn="l"/>
              </a:tabLst>
            </a:pPr>
            <a:r>
              <a:rPr lang="en-US" sz="2005" dirty="0">
                <a:solidFill>
                  <a:srgbClr val="F35F1B"/>
                </a:solidFill>
                <a:latin typeface="微软雅黑" panose="020B0503020204020204" charset="-122"/>
                <a:ea typeface="微软雅黑" panose="020B0503020204020204" charset="-122"/>
                <a:cs typeface="微软雅黑" panose="020B0503020204020204" charset="-122"/>
                <a:sym typeface="+mn-ea"/>
              </a:rPr>
              <a:t>            </a:t>
            </a:r>
            <a:r>
              <a:rPr sz="2005" b="1" dirty="0">
                <a:solidFill>
                  <a:srgbClr val="F35F1B"/>
                </a:solidFill>
                <a:latin typeface="微软雅黑" panose="020B0503020204020204" charset="-122"/>
                <a:ea typeface="微软雅黑" panose="020B0503020204020204" charset="-122"/>
                <a:cs typeface="微软雅黑" panose="020B0503020204020204" charset="-122"/>
                <a:sym typeface="+mn-ea"/>
              </a:rPr>
              <a:t> </a:t>
            </a:r>
            <a:endParaRPr lang="zh-CN" altLang="en-US" sz="2200" dirty="0">
              <a:latin typeface="微软雅黑" panose="020B0503020204020204" charset="-122"/>
              <a:ea typeface="微软雅黑" panose="020B0503020204020204" charset="-122"/>
              <a:sym typeface="+mn-ea"/>
            </a:endParaRPr>
          </a:p>
        </p:txBody>
      </p:sp>
      <p:sp>
        <p:nvSpPr>
          <p:cNvPr id="21" name="object 25"/>
          <p:cNvSpPr txBox="1"/>
          <p:nvPr>
            <p:custDataLst>
              <p:tags r:id="rId5"/>
            </p:custDataLst>
          </p:nvPr>
        </p:nvSpPr>
        <p:spPr>
          <a:xfrm>
            <a:off x="1104786" y="938343"/>
            <a:ext cx="9268791" cy="490220"/>
          </a:xfrm>
          <a:prstGeom prst="rect">
            <a:avLst/>
          </a:prstGeom>
        </p:spPr>
        <p:txBody>
          <a:bodyPr vert="horz" wrap="square" lIns="0" tIns="13435" rIns="0" bIns="0" rtlCol="0">
            <a:spAutoFit/>
          </a:bodyPr>
          <a:p>
            <a:pPr marL="59690">
              <a:lnSpc>
                <a:spcPct val="100000"/>
              </a:lnSpc>
              <a:spcBef>
                <a:spcPts val="95"/>
              </a:spcBef>
            </a:pPr>
            <a:r>
              <a:rPr sz="3100" b="1" spc="-5" dirty="0">
                <a:solidFill>
                  <a:srgbClr val="007EBA"/>
                </a:solidFill>
                <a:latin typeface="微软雅黑" panose="020B0503020204020204" charset="-122"/>
                <a:ea typeface="微软雅黑" panose="020B0503020204020204" charset="-122"/>
                <a:cs typeface="微软雅黑" panose="020B0503020204020204" charset="-122"/>
              </a:rPr>
              <a:t>生态保护修复格局</a:t>
            </a:r>
            <a:endParaRPr sz="3100" b="1" spc="-5" dirty="0">
              <a:solidFill>
                <a:srgbClr val="007EBA"/>
              </a:solidFill>
              <a:latin typeface="微软雅黑" panose="020B0503020204020204" charset="-122"/>
              <a:ea typeface="微软雅黑" panose="020B0503020204020204" charset="-122"/>
              <a:cs typeface="微软雅黑" panose="020B0503020204020204" charset="-122"/>
            </a:endParaRPr>
          </a:p>
        </p:txBody>
      </p:sp>
      <p:sp>
        <p:nvSpPr>
          <p:cNvPr id="34" name="矩形 33"/>
          <p:cNvSpPr/>
          <p:nvPr>
            <p:custDataLst>
              <p:tags r:id="rId6"/>
            </p:custDataLst>
          </p:nvPr>
        </p:nvSpPr>
        <p:spPr>
          <a:xfrm>
            <a:off x="-17145" y="-19050"/>
            <a:ext cx="10727055" cy="15176500"/>
          </a:xfrm>
          <a:prstGeom prst="rect">
            <a:avLst/>
          </a:prstGeom>
          <a:noFill/>
          <a:ln w="101600" cmpd="sng">
            <a:solidFill>
              <a:srgbClr val="75B6E5">
                <a:alpha val="50000"/>
              </a:srgbClr>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grpSp>
        <p:nvGrpSpPr>
          <p:cNvPr id="12" name="组合 11"/>
          <p:cNvGrpSpPr/>
          <p:nvPr/>
        </p:nvGrpSpPr>
        <p:grpSpPr>
          <a:xfrm>
            <a:off x="635" y="0"/>
            <a:ext cx="1109980" cy="1452880"/>
            <a:chOff x="1" y="0"/>
            <a:chExt cx="1748" cy="2288"/>
          </a:xfrm>
        </p:grpSpPr>
        <p:cxnSp>
          <p:nvCxnSpPr>
            <p:cNvPr id="13" name="直接连接符 12"/>
            <p:cNvCxnSpPr/>
            <p:nvPr>
              <p:custDataLst>
                <p:tags r:id="rId7"/>
              </p:custDataLst>
            </p:nvPr>
          </p:nvCxnSpPr>
          <p:spPr>
            <a:xfrm>
              <a:off x="1526" y="0"/>
              <a:ext cx="12" cy="2088"/>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14" name="直接连接符 13"/>
            <p:cNvCxnSpPr/>
            <p:nvPr>
              <p:custDataLst>
                <p:tags r:id="rId8"/>
              </p:custDataLst>
            </p:nvPr>
          </p:nvCxnSpPr>
          <p:spPr>
            <a:xfrm>
              <a:off x="1" y="2068"/>
              <a:ext cx="1548" cy="12"/>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15" name="直接连接符 14"/>
            <p:cNvCxnSpPr/>
            <p:nvPr>
              <p:custDataLst>
                <p:tags r:id="rId9"/>
              </p:custDataLst>
            </p:nvPr>
          </p:nvCxnSpPr>
          <p:spPr>
            <a:xfrm>
              <a:off x="1726" y="200"/>
              <a:ext cx="12" cy="2088"/>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19" name="直接连接符 18"/>
            <p:cNvCxnSpPr/>
            <p:nvPr>
              <p:custDataLst>
                <p:tags r:id="rId10"/>
              </p:custDataLst>
            </p:nvPr>
          </p:nvCxnSpPr>
          <p:spPr>
            <a:xfrm>
              <a:off x="201" y="2268"/>
              <a:ext cx="1548" cy="12"/>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20" name="直接连接符 19"/>
            <p:cNvCxnSpPr/>
            <p:nvPr>
              <p:custDataLst>
                <p:tags r:id="rId11"/>
              </p:custDataLst>
            </p:nvPr>
          </p:nvCxnSpPr>
          <p:spPr>
            <a:xfrm>
              <a:off x="1320" y="573"/>
              <a:ext cx="12" cy="1284"/>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22" name="直接连接符 21"/>
            <p:cNvCxnSpPr/>
            <p:nvPr>
              <p:custDataLst>
                <p:tags r:id="rId12"/>
              </p:custDataLst>
            </p:nvPr>
          </p:nvCxnSpPr>
          <p:spPr>
            <a:xfrm>
              <a:off x="444" y="1821"/>
              <a:ext cx="876" cy="12"/>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grpSp>
      <p:sp>
        <p:nvSpPr>
          <p:cNvPr id="5" name="文本框 4"/>
          <p:cNvSpPr txBox="1"/>
          <p:nvPr/>
        </p:nvSpPr>
        <p:spPr>
          <a:xfrm>
            <a:off x="426720" y="1567180"/>
            <a:ext cx="5400040" cy="4831080"/>
          </a:xfrm>
          <a:prstGeom prst="rect">
            <a:avLst/>
          </a:prstGeom>
          <a:noFill/>
        </p:spPr>
        <p:txBody>
          <a:bodyPr wrap="square" rtlCol="0">
            <a:noAutofit/>
          </a:bodyPr>
          <a:p>
            <a:pPr indent="508000" algn="just" fontAlgn="auto">
              <a:lnSpc>
                <a:spcPct val="150000"/>
              </a:lnSpc>
              <a:extLst>
                <a:ext uri="{35155182-B16C-46BC-9424-99874614C6A1}">
                  <wpsdc:indentchars xmlns:wpsdc="http://www.wps.cn/officeDocument/2017/drawingmlCustomData" val="200" checksum="282533468"/>
                </a:ext>
              </a:extLst>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落实《宁夏回族自治区国土空间生态修复规划（2021—2035年）》确定的“三廊四带一环”的生态网络结构，围绕彭阳县自然保护地、水系等自然地理因素，基于生态系统评价和生态安全格局分布特征，统筹考虑“点、线、面”生态网络的完整性，构建“三河两节点、一带三区”的多级生态网络体系。</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endParaRPr>
          </a:p>
          <a:p>
            <a:pPr indent="508000" algn="just" fontAlgn="auto">
              <a:lnSpc>
                <a:spcPct val="150000"/>
              </a:lnSpc>
              <a:extLst>
                <a:ext uri="{35155182-B16C-46BC-9424-99874614C6A1}">
                  <wpsdc:indentchars xmlns:wpsdc="http://www.wps.cn/officeDocument/2017/drawingmlCustomData" val="200" checksum="282533468"/>
                </a:ext>
              </a:extLst>
            </a:pPr>
            <a:r>
              <a:rPr lang="en-US" altLang="zh-CN" sz="2000" b="1" dirty="0">
                <a:solidFill>
                  <a:srgbClr val="585858"/>
                </a:solidFill>
                <a:latin typeface="微软雅黑" panose="020B0503020204020204" charset="-122"/>
                <a:ea typeface="微软雅黑" panose="020B0503020204020204" charset="-122"/>
                <a:cs typeface="微软雅黑" panose="020B0503020204020204" charset="-122"/>
              </a:rPr>
              <a:t>“三河”</a:t>
            </a: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即茹河经济生态廊道、红河绿色生态廊道、蒲河支流生态廊道。</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endParaRPr>
          </a:p>
          <a:p>
            <a:pPr indent="508000" algn="just" fontAlgn="auto">
              <a:lnSpc>
                <a:spcPct val="150000"/>
              </a:lnSpc>
              <a:extLst>
                <a:ext uri="{35155182-B16C-46BC-9424-99874614C6A1}">
                  <wpsdc:indentchars xmlns:wpsdc="http://www.wps.cn/officeDocument/2017/drawingmlCustomData" val="200" checksum="282533468"/>
                </a:ext>
              </a:extLst>
            </a:pPr>
            <a:r>
              <a:rPr lang="en-US" altLang="zh-CN" sz="2000" b="1" dirty="0">
                <a:solidFill>
                  <a:srgbClr val="585858"/>
                </a:solidFill>
                <a:latin typeface="微软雅黑" panose="020B0503020204020204" charset="-122"/>
                <a:ea typeface="微软雅黑" panose="020B0503020204020204" charset="-122"/>
                <a:cs typeface="微软雅黑" panose="020B0503020204020204" charset="-122"/>
              </a:rPr>
              <a:t>“两节点”</a:t>
            </a: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即六盘山国家级自然保护区、挂马沟自治区级森林自然公园。</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endParaRPr>
          </a:p>
          <a:p>
            <a:pPr indent="508000" algn="just" fontAlgn="auto">
              <a:lnSpc>
                <a:spcPct val="150000"/>
              </a:lnSpc>
              <a:extLst>
                <a:ext uri="{35155182-B16C-46BC-9424-99874614C6A1}">
                  <wpsdc:indentchars xmlns:wpsdc="http://www.wps.cn/officeDocument/2017/drawingmlCustomData" val="200" checksum="282533468"/>
                </a:ext>
              </a:extLst>
            </a:pPr>
            <a:r>
              <a:rPr lang="en-US" altLang="zh-CN" sz="2000" b="1" dirty="0">
                <a:solidFill>
                  <a:srgbClr val="585858"/>
                </a:solidFill>
                <a:latin typeface="微软雅黑" panose="020B0503020204020204" charset="-122"/>
                <a:ea typeface="微软雅黑" panose="020B0503020204020204" charset="-122"/>
                <a:cs typeface="微软雅黑" panose="020B0503020204020204" charset="-122"/>
              </a:rPr>
              <a:t>“一带”</a:t>
            </a: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即六盘山防风固沙带。</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endParaRPr>
          </a:p>
        </p:txBody>
      </p:sp>
      <p:sp>
        <p:nvSpPr>
          <p:cNvPr id="2" name="矩形 1"/>
          <p:cNvSpPr/>
          <p:nvPr/>
        </p:nvSpPr>
        <p:spPr>
          <a:xfrm>
            <a:off x="29845" y="11760200"/>
            <a:ext cx="10680065" cy="3389630"/>
          </a:xfrm>
          <a:prstGeom prst="rect">
            <a:avLst/>
          </a:prstGeom>
          <a:solidFill>
            <a:schemeClr val="bg1">
              <a:alpha val="5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pic>
        <p:nvPicPr>
          <p:cNvPr id="8" name="图片 7" descr="//192.168.0.33/E/个人数据(JXQ)/彭阳县国土空间生态修复规划/规划图件2025.01.15/14总体布局图.jpg14总体布局图"/>
          <p:cNvPicPr>
            <a:picLocks noChangeAspect="1"/>
          </p:cNvPicPr>
          <p:nvPr/>
        </p:nvPicPr>
        <p:blipFill>
          <a:blip r:embed="rId13"/>
          <a:srcRect l="2967" t="14809" r="5120" b="17351"/>
          <a:stretch>
            <a:fillRect/>
          </a:stretch>
        </p:blipFill>
        <p:spPr>
          <a:xfrm>
            <a:off x="5971540" y="1824990"/>
            <a:ext cx="4185285" cy="4745355"/>
          </a:xfrm>
          <a:prstGeom prst="rect">
            <a:avLst/>
          </a:prstGeom>
          <a:ln w="28575" cmpd="sng">
            <a:noFill/>
            <a:prstDash val="dash"/>
          </a:ln>
        </p:spPr>
      </p:pic>
      <p:sp>
        <p:nvSpPr>
          <p:cNvPr id="24" name="object 25"/>
          <p:cNvSpPr txBox="1"/>
          <p:nvPr>
            <p:custDataLst>
              <p:tags r:id="rId14"/>
            </p:custDataLst>
          </p:nvPr>
        </p:nvSpPr>
        <p:spPr>
          <a:xfrm>
            <a:off x="1230516" y="7327078"/>
            <a:ext cx="9268791" cy="490220"/>
          </a:xfrm>
          <a:prstGeom prst="rect">
            <a:avLst/>
          </a:prstGeom>
        </p:spPr>
        <p:txBody>
          <a:bodyPr vert="horz" wrap="square" lIns="0" tIns="13435" rIns="0" bIns="0" rtlCol="0">
            <a:spAutoFit/>
          </a:bodyPr>
          <a:p>
            <a:pPr marL="59690">
              <a:lnSpc>
                <a:spcPct val="100000"/>
              </a:lnSpc>
              <a:spcBef>
                <a:spcPts val="95"/>
              </a:spcBef>
            </a:pPr>
            <a:r>
              <a:rPr sz="3100" b="1" spc="-5" dirty="0">
                <a:solidFill>
                  <a:srgbClr val="007EBA"/>
                </a:solidFill>
                <a:latin typeface="微软雅黑" panose="020B0503020204020204" charset="-122"/>
                <a:ea typeface="微软雅黑" panose="020B0503020204020204" charset="-122"/>
                <a:cs typeface="微软雅黑" panose="020B0503020204020204" charset="-122"/>
              </a:rPr>
              <a:t>生态修复分区</a:t>
            </a:r>
            <a:endParaRPr sz="3100" b="1" spc="-5" dirty="0">
              <a:solidFill>
                <a:srgbClr val="007EBA"/>
              </a:solidFill>
              <a:latin typeface="微软雅黑" panose="020B0503020204020204" charset="-122"/>
              <a:ea typeface="微软雅黑" panose="020B0503020204020204" charset="-122"/>
              <a:cs typeface="微软雅黑" panose="020B0503020204020204" charset="-122"/>
            </a:endParaRPr>
          </a:p>
        </p:txBody>
      </p:sp>
      <p:sp>
        <p:nvSpPr>
          <p:cNvPr id="18" name="object 11"/>
          <p:cNvSpPr txBox="1"/>
          <p:nvPr/>
        </p:nvSpPr>
        <p:spPr>
          <a:xfrm>
            <a:off x="968375" y="10501630"/>
            <a:ext cx="9188450" cy="1581150"/>
          </a:xfrm>
          <a:prstGeom prst="rect">
            <a:avLst/>
          </a:prstGeom>
        </p:spPr>
        <p:txBody>
          <a:bodyPr vert="horz" wrap="square" lIns="0" tIns="14142" rIns="0" bIns="0" rtlCol="0">
            <a:noAutofit/>
          </a:bodyPr>
          <a:lstStyle/>
          <a:p>
            <a:pPr marL="45720" indent="0" fontAlgn="auto">
              <a:lnSpc>
                <a:spcPct val="150000"/>
              </a:lnSpc>
              <a:spcBef>
                <a:spcPts val="1200"/>
              </a:spcBef>
              <a:buFont typeface="Wingdings" panose="05000000000000000000"/>
              <a:buNone/>
              <a:tabLst>
                <a:tab pos="218440" algn="l"/>
              </a:tabLst>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西南部区域以提高森林生态系统                    质量和稳定性为导向，立足六盘山、挂马沟水源涵养区，加固自然保护             的基础，进一步突出对原生地带性植被、特有珍稀物种及其栖息地的保护，科学开展保护地天然林草恢复、退化土地治理、矿山生态修复和人工构建“灌木+草本”植被群落等措施。</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a:p>
            <a:pPr marL="45720" indent="0" fontAlgn="auto">
              <a:lnSpc>
                <a:spcPct val="150000"/>
              </a:lnSpc>
              <a:spcBef>
                <a:spcPts val="1200"/>
              </a:spcBef>
              <a:buFont typeface="Wingdings" panose="05000000000000000000"/>
              <a:buNone/>
              <a:tabLst>
                <a:tab pos="218440" algn="l"/>
              </a:tabLst>
            </a:pPr>
            <a:endParaRPr sz="1335">
              <a:latin typeface="微软雅黑" panose="020B0503020204020204" charset="-122"/>
              <a:cs typeface="微软雅黑" panose="020B0503020204020204" charset="-122"/>
            </a:endParaRPr>
          </a:p>
        </p:txBody>
      </p:sp>
      <p:sp>
        <p:nvSpPr>
          <p:cNvPr id="4" name="object 11"/>
          <p:cNvSpPr txBox="1"/>
          <p:nvPr>
            <p:custDataLst>
              <p:tags r:id="rId15"/>
            </p:custDataLst>
          </p:nvPr>
        </p:nvSpPr>
        <p:spPr>
          <a:xfrm>
            <a:off x="3378835" y="12425045"/>
            <a:ext cx="4042410" cy="513080"/>
          </a:xfrm>
          <a:prstGeom prst="rect">
            <a:avLst/>
          </a:prstGeom>
        </p:spPr>
        <p:txBody>
          <a:bodyPr vert="horz" wrap="square" lIns="0" tIns="14142" rIns="0" bIns="0" rtlCol="0">
            <a:noAutofit/>
          </a:bodyPr>
          <a:p>
            <a:pPr marL="45720" indent="0">
              <a:lnSpc>
                <a:spcPct val="100000"/>
              </a:lnSpc>
              <a:spcBef>
                <a:spcPts val="1215"/>
              </a:spcBef>
              <a:buFont typeface="Wingdings" panose="05000000000000000000"/>
              <a:buNone/>
              <a:tabLst>
                <a:tab pos="218440" algn="l"/>
              </a:tabLst>
            </a:pPr>
            <a:r>
              <a:rPr lang="en-US" sz="2005" dirty="0">
                <a:solidFill>
                  <a:srgbClr val="F35F1B"/>
                </a:solidFill>
                <a:latin typeface="微软雅黑" panose="020B0503020204020204" charset="-122"/>
                <a:ea typeface="微软雅黑" panose="020B0503020204020204" charset="-122"/>
                <a:cs typeface="微软雅黑" panose="020B0503020204020204" charset="-122"/>
                <a:sym typeface="+mn-ea"/>
              </a:rPr>
              <a:t>        </a:t>
            </a:r>
            <a:r>
              <a:rPr sz="2005" b="1" dirty="0">
                <a:solidFill>
                  <a:srgbClr val="F35F1B"/>
                </a:solidFill>
                <a:latin typeface="微软雅黑" panose="020B0503020204020204" charset="-122"/>
                <a:ea typeface="微软雅黑" panose="020B0503020204020204" charset="-122"/>
                <a:cs typeface="微软雅黑" panose="020B0503020204020204" charset="-122"/>
                <a:sym typeface="+mn-ea"/>
              </a:rPr>
              <a:t>西南部水源涵养生态功能区</a:t>
            </a:r>
            <a:endParaRPr sz="2005" b="1" dirty="0">
              <a:solidFill>
                <a:srgbClr val="F35F1B"/>
              </a:solidFill>
              <a:latin typeface="微软雅黑" panose="020B0503020204020204" charset="-122"/>
              <a:ea typeface="微软雅黑" panose="020B0503020204020204" charset="-122"/>
              <a:cs typeface="微软雅黑" panose="020B0503020204020204" charset="-122"/>
              <a:sym typeface="+mn-ea"/>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4"/>
          <p:cNvSpPr txBox="1"/>
          <p:nvPr/>
        </p:nvSpPr>
        <p:spPr>
          <a:xfrm>
            <a:off x="905353" y="9029120"/>
            <a:ext cx="6816738" cy="836930"/>
          </a:xfrm>
          <a:prstGeom prst="rect">
            <a:avLst/>
          </a:prstGeom>
        </p:spPr>
        <p:txBody>
          <a:bodyPr vert="horz" wrap="square" lIns="0" tIns="14143" rIns="0" bIns="0" rtlCol="0">
            <a:spAutoFit/>
          </a:bodyPr>
          <a:lstStyle/>
          <a:p>
            <a:pPr marL="12700" algn="l" defTabSz="914400">
              <a:spcBef>
                <a:spcPts val="100"/>
              </a:spcBef>
              <a:buClrTx/>
              <a:buSzTx/>
              <a:buFontTx/>
            </a:pPr>
            <a:r>
              <a:rPr lang="en-US" altLang="zh-CN" sz="5350" b="1" dirty="0">
                <a:solidFill>
                  <a:srgbClr val="2E5496"/>
                </a:solidFill>
                <a:latin typeface="微软雅黑" panose="020B0503020204020204" charset="-122"/>
                <a:ea typeface="微软雅黑" panose="020B0503020204020204" charset="-122"/>
                <a:cs typeface="Arial Unicode MS" panose="020B0604020202020204" charset="-122"/>
              </a:rPr>
              <a:t>6.</a:t>
            </a:r>
            <a:r>
              <a:rPr lang="zh-CN" altLang="en-US" sz="5350" b="1" dirty="0">
                <a:solidFill>
                  <a:srgbClr val="2E5496"/>
                </a:solidFill>
                <a:latin typeface="微软雅黑" panose="020B0503020204020204" charset="-122"/>
                <a:ea typeface="微软雅黑" panose="020B0503020204020204" charset="-122"/>
                <a:cs typeface="Arial Unicode MS" panose="020B0604020202020204" charset="-122"/>
              </a:rPr>
              <a:t>主要任务</a:t>
            </a:r>
            <a:endParaRPr lang="zh-CN" altLang="en-US" sz="5350" b="1" dirty="0">
              <a:solidFill>
                <a:srgbClr val="2E5496"/>
              </a:solidFill>
              <a:latin typeface="微软雅黑" panose="020B0503020204020204" charset="-122"/>
              <a:ea typeface="微软雅黑" panose="020B0503020204020204" charset="-122"/>
              <a:cs typeface="Arial Unicode MS" panose="020B0604020202020204" charset="-122"/>
            </a:endParaRPr>
          </a:p>
        </p:txBody>
      </p:sp>
      <p:sp>
        <p:nvSpPr>
          <p:cNvPr id="5" name="object 5"/>
          <p:cNvSpPr txBox="1"/>
          <p:nvPr/>
        </p:nvSpPr>
        <p:spPr>
          <a:xfrm>
            <a:off x="1344295" y="10133330"/>
            <a:ext cx="7325360" cy="6198235"/>
          </a:xfrm>
          <a:prstGeom prst="rect">
            <a:avLst/>
          </a:prstGeom>
        </p:spPr>
        <p:txBody>
          <a:bodyPr vert="horz" wrap="square" lIns="0" tIns="14850" rIns="0" bIns="0" rtlCol="0">
            <a:spAutoFit/>
          </a:bodyPr>
          <a:lstStyle/>
          <a:p>
            <a:pPr algn="l" defTabSz="1018540">
              <a:spcBef>
                <a:spcPts val="55"/>
              </a:spcBef>
              <a:buClrTx/>
              <a:buSzTx/>
              <a:buFont typeface="Arial" panose="020B0604020202020204"/>
              <a:buChar char="•"/>
            </a:pPr>
            <a:r>
              <a:rPr lang="en-US" sz="3200">
                <a:latin typeface="微软雅黑" panose="020B0503020204020204" charset="-122"/>
                <a:ea typeface="微软雅黑" panose="020B0503020204020204" charset="-122"/>
                <a:cs typeface="微软雅黑" panose="020B0503020204020204" charset="-122"/>
                <a:sym typeface="+mn-ea"/>
              </a:rPr>
              <a:t>  重要生态廊道和生态网络构建</a:t>
            </a:r>
            <a:endParaRPr lang="en-US" sz="3200">
              <a:latin typeface="微软雅黑" panose="020B0503020204020204" charset="-122"/>
              <a:ea typeface="微软雅黑" panose="020B0503020204020204" charset="-122"/>
              <a:cs typeface="微软雅黑" panose="020B0503020204020204" charset="-122"/>
              <a:sym typeface="+mn-ea"/>
            </a:endParaRPr>
          </a:p>
          <a:p>
            <a:pPr algn="l" defTabSz="1018540">
              <a:spcBef>
                <a:spcPts val="55"/>
              </a:spcBef>
              <a:buClrTx/>
              <a:buSzTx/>
              <a:buFont typeface="Arial" panose="020B0604020202020204"/>
              <a:buChar char="•"/>
            </a:pPr>
            <a:endParaRPr lang="en-US" sz="3200">
              <a:latin typeface="微软雅黑" panose="020B0503020204020204" charset="-122"/>
              <a:ea typeface="微软雅黑" panose="020B0503020204020204" charset="-122"/>
              <a:cs typeface="微软雅黑" panose="020B0503020204020204" charset="-122"/>
              <a:sym typeface="+mn-ea"/>
            </a:endParaRPr>
          </a:p>
          <a:p>
            <a:pPr algn="l" defTabSz="1018540">
              <a:spcBef>
                <a:spcPts val="55"/>
              </a:spcBef>
              <a:buClrTx/>
              <a:buSzTx/>
              <a:buFont typeface="Arial" panose="020B0604020202020204"/>
              <a:buChar char="•"/>
            </a:pPr>
            <a:r>
              <a:rPr lang="en-US" sz="3200">
                <a:latin typeface="微软雅黑" panose="020B0503020204020204" charset="-122"/>
                <a:ea typeface="微软雅黑" panose="020B0503020204020204" charset="-122"/>
                <a:cs typeface="微软雅黑" panose="020B0503020204020204" charset="-122"/>
                <a:sym typeface="+mn-ea"/>
              </a:rPr>
              <a:t>  </a:t>
            </a:r>
            <a:r>
              <a:rPr sz="3200">
                <a:latin typeface="微软雅黑" panose="020B0503020204020204" charset="-122"/>
                <a:ea typeface="微软雅黑" panose="020B0503020204020204" charset="-122"/>
                <a:cs typeface="微软雅黑" panose="020B0503020204020204" charset="-122"/>
                <a:sym typeface="+mn-ea"/>
              </a:rPr>
              <a:t>生态空间生态修复</a:t>
            </a:r>
            <a:endParaRPr sz="3200">
              <a:latin typeface="微软雅黑" panose="020B0503020204020204" charset="-122"/>
              <a:ea typeface="微软雅黑" panose="020B0503020204020204" charset="-122"/>
              <a:cs typeface="微软雅黑" panose="020B0503020204020204" charset="-122"/>
              <a:sym typeface="+mn-ea"/>
            </a:endParaRPr>
          </a:p>
          <a:p>
            <a:pPr algn="l" defTabSz="1018540">
              <a:spcBef>
                <a:spcPts val="55"/>
              </a:spcBef>
              <a:buClrTx/>
              <a:buSzTx/>
              <a:buFont typeface="Arial" panose="020B0604020202020204"/>
              <a:buChar char="•"/>
            </a:pPr>
            <a:endParaRPr sz="3200">
              <a:latin typeface="微软雅黑" panose="020B0503020204020204" charset="-122"/>
              <a:ea typeface="微软雅黑" panose="020B0503020204020204" charset="-122"/>
              <a:cs typeface="微软雅黑" panose="020B0503020204020204" charset="-122"/>
              <a:sym typeface="+mn-ea"/>
            </a:endParaRPr>
          </a:p>
          <a:p>
            <a:pPr algn="l" defTabSz="1018540">
              <a:spcBef>
                <a:spcPts val="55"/>
              </a:spcBef>
              <a:buClrTx/>
              <a:buSzTx/>
              <a:buFont typeface="Arial" panose="020B0604020202020204"/>
              <a:buChar char="•"/>
            </a:pPr>
            <a:r>
              <a:rPr lang="en-US" sz="3200">
                <a:latin typeface="微软雅黑" panose="020B0503020204020204" charset="-122"/>
                <a:ea typeface="微软雅黑" panose="020B0503020204020204" charset="-122"/>
                <a:cs typeface="微软雅黑" panose="020B0503020204020204" charset="-122"/>
                <a:sym typeface="+mn-ea"/>
              </a:rPr>
              <a:t>  </a:t>
            </a:r>
            <a:r>
              <a:rPr sz="3200">
                <a:latin typeface="微软雅黑" panose="020B0503020204020204" charset="-122"/>
                <a:ea typeface="微软雅黑" panose="020B0503020204020204" charset="-122"/>
                <a:cs typeface="微软雅黑" panose="020B0503020204020204" charset="-122"/>
                <a:sym typeface="+mn-ea"/>
              </a:rPr>
              <a:t>农业空间生态修复</a:t>
            </a:r>
            <a:endParaRPr sz="3200">
              <a:latin typeface="微软雅黑" panose="020B0503020204020204" charset="-122"/>
              <a:ea typeface="微软雅黑" panose="020B0503020204020204" charset="-122"/>
              <a:cs typeface="微软雅黑" panose="020B0503020204020204" charset="-122"/>
              <a:sym typeface="+mn-ea"/>
            </a:endParaRPr>
          </a:p>
          <a:p>
            <a:pPr algn="l" defTabSz="1018540">
              <a:spcBef>
                <a:spcPts val="55"/>
              </a:spcBef>
              <a:buClrTx/>
              <a:buSzTx/>
              <a:buFont typeface="Arial" panose="020B0604020202020204"/>
              <a:buChar char="•"/>
            </a:pPr>
            <a:endParaRPr sz="3200">
              <a:latin typeface="微软雅黑" panose="020B0503020204020204" charset="-122"/>
              <a:ea typeface="微软雅黑" panose="020B0503020204020204" charset="-122"/>
              <a:cs typeface="微软雅黑" panose="020B0503020204020204" charset="-122"/>
              <a:sym typeface="+mn-ea"/>
            </a:endParaRPr>
          </a:p>
          <a:p>
            <a:pPr algn="l" defTabSz="1018540">
              <a:spcBef>
                <a:spcPts val="55"/>
              </a:spcBef>
              <a:buClrTx/>
              <a:buSzTx/>
              <a:buFont typeface="Arial" panose="020B0604020202020204"/>
              <a:buChar char="•"/>
            </a:pPr>
            <a:r>
              <a:rPr lang="en-US" sz="3200">
                <a:latin typeface="微软雅黑" panose="020B0503020204020204" charset="-122"/>
                <a:ea typeface="微软雅黑" panose="020B0503020204020204" charset="-122"/>
                <a:cs typeface="微软雅黑" panose="020B0503020204020204" charset="-122"/>
                <a:sym typeface="+mn-ea"/>
              </a:rPr>
              <a:t>  </a:t>
            </a:r>
            <a:r>
              <a:rPr sz="3200">
                <a:latin typeface="微软雅黑" panose="020B0503020204020204" charset="-122"/>
                <a:ea typeface="微软雅黑" panose="020B0503020204020204" charset="-122"/>
                <a:cs typeface="微软雅黑" panose="020B0503020204020204" charset="-122"/>
                <a:sym typeface="+mn-ea"/>
              </a:rPr>
              <a:t>城镇空间生态修复</a:t>
            </a:r>
            <a:endParaRPr sz="3200">
              <a:latin typeface="微软雅黑" panose="020B0503020204020204" charset="-122"/>
              <a:ea typeface="微软雅黑" panose="020B0503020204020204" charset="-122"/>
              <a:cs typeface="微软雅黑" panose="020B0503020204020204" charset="-122"/>
              <a:sym typeface="+mn-ea"/>
            </a:endParaRPr>
          </a:p>
          <a:p>
            <a:pPr algn="l" defTabSz="1018540">
              <a:spcBef>
                <a:spcPts val="55"/>
              </a:spcBef>
              <a:buClrTx/>
              <a:buSzTx/>
              <a:buFont typeface="Arial" panose="020B0604020202020204"/>
              <a:buChar char="•"/>
            </a:pPr>
            <a:endParaRPr sz="3200">
              <a:latin typeface="微软雅黑" panose="020B0503020204020204" charset="-122"/>
              <a:ea typeface="微软雅黑" panose="020B0503020204020204" charset="-122"/>
              <a:cs typeface="微软雅黑" panose="020B0503020204020204" charset="-122"/>
              <a:sym typeface="+mn-ea"/>
            </a:endParaRPr>
          </a:p>
          <a:p>
            <a:pPr algn="l" defTabSz="1018540">
              <a:spcBef>
                <a:spcPts val="55"/>
              </a:spcBef>
              <a:buClrTx/>
              <a:buSzTx/>
              <a:buFont typeface="Arial" panose="020B0604020202020204"/>
              <a:buChar char="•"/>
            </a:pPr>
            <a:r>
              <a:rPr lang="en-US" sz="3200">
                <a:latin typeface="微软雅黑" panose="020B0503020204020204" charset="-122"/>
                <a:ea typeface="微软雅黑" panose="020B0503020204020204" charset="-122"/>
                <a:cs typeface="微软雅黑" panose="020B0503020204020204" charset="-122"/>
                <a:sym typeface="+mn-ea"/>
              </a:rPr>
              <a:t>  </a:t>
            </a:r>
            <a:r>
              <a:rPr sz="3200">
                <a:latin typeface="微软雅黑" panose="020B0503020204020204" charset="-122"/>
                <a:ea typeface="微软雅黑" panose="020B0503020204020204" charset="-122"/>
                <a:cs typeface="微软雅黑" panose="020B0503020204020204" charset="-122"/>
                <a:sym typeface="+mn-ea"/>
              </a:rPr>
              <a:t>三类空间相邻或冲突区域生态修复</a:t>
            </a:r>
            <a:endParaRPr sz="3200">
              <a:latin typeface="微软雅黑" panose="020B0503020204020204" charset="-122"/>
              <a:ea typeface="微软雅黑" panose="020B0503020204020204" charset="-122"/>
              <a:cs typeface="微软雅黑" panose="020B0503020204020204" charset="-122"/>
              <a:sym typeface="+mn-ea"/>
            </a:endParaRPr>
          </a:p>
          <a:p>
            <a:pPr algn="l" defTabSz="1018540">
              <a:spcBef>
                <a:spcPts val="55"/>
              </a:spcBef>
              <a:buClrTx/>
              <a:buSzTx/>
              <a:buFont typeface="Arial" panose="020B0604020202020204"/>
              <a:buChar char="•"/>
            </a:pPr>
            <a:endParaRPr sz="3200">
              <a:latin typeface="微软雅黑" panose="020B0503020204020204" charset="-122"/>
              <a:ea typeface="微软雅黑" panose="020B0503020204020204" charset="-122"/>
              <a:cs typeface="微软雅黑" panose="020B0503020204020204" charset="-122"/>
              <a:sym typeface="+mn-ea"/>
            </a:endParaRPr>
          </a:p>
          <a:p>
            <a:pPr algn="l" defTabSz="1018540">
              <a:spcBef>
                <a:spcPts val="55"/>
              </a:spcBef>
              <a:buClrTx/>
              <a:buSzTx/>
              <a:buFont typeface="Arial" panose="020B0604020202020204"/>
              <a:buChar char="•"/>
            </a:pPr>
            <a:endParaRPr sz="3200">
              <a:latin typeface="微软雅黑" panose="020B0503020204020204" charset="-122"/>
              <a:ea typeface="微软雅黑" panose="020B0503020204020204" charset="-122"/>
              <a:cs typeface="微软雅黑" panose="020B0503020204020204" charset="-122"/>
            </a:endParaRPr>
          </a:p>
          <a:p>
            <a:pPr indent="0" defTabSz="914400">
              <a:spcBef>
                <a:spcPts val="600"/>
              </a:spcBef>
              <a:buFont typeface="Arial" panose="020B0604020202020204"/>
              <a:buNone/>
              <a:tabLst>
                <a:tab pos="342265" algn="l"/>
                <a:tab pos="342900" algn="l"/>
              </a:tabLst>
            </a:pPr>
            <a:endParaRPr lang="zh-CN" sz="2200" dirty="0">
              <a:ln w="0">
                <a:solidFill>
                  <a:sysClr val="windowText" lastClr="000000"/>
                </a:solidFill>
              </a:ln>
              <a:latin typeface="微软雅黑" panose="020B0503020204020204" charset="-122"/>
              <a:ea typeface="微软雅黑" panose="020B0503020204020204" charset="-122"/>
              <a:cs typeface="微软雅黑" panose="020B0503020204020204" charset="-122"/>
            </a:endParaRPr>
          </a:p>
          <a:p>
            <a:pPr defTabSz="1018540">
              <a:spcBef>
                <a:spcPts val="55"/>
              </a:spcBef>
              <a:buFont typeface="Arial" panose="020B0604020202020204"/>
              <a:buChar char="•"/>
            </a:pPr>
            <a:endParaRPr sz="1780" dirty="0">
              <a:solidFill>
                <a:prstClr val="black"/>
              </a:solidFill>
              <a:latin typeface="微软雅黑" panose="020B0503020204020204" charset="-122"/>
              <a:cs typeface="微软雅黑" panose="020B0503020204020204" charset="-122"/>
            </a:endParaRPr>
          </a:p>
        </p:txBody>
      </p:sp>
      <p:pic>
        <p:nvPicPr>
          <p:cNvPr id="2" name="图片 1" descr="F:/个人数据(JXQ)/彭阳县控制性详细规划项目资料/基础资料/2024.4.20资料/彭阳图片/1 (2).jpg1 (2)"/>
          <p:cNvPicPr>
            <a:picLocks noChangeAspect="1"/>
          </p:cNvPicPr>
          <p:nvPr>
            <p:custDataLst>
              <p:tags r:id="rId1"/>
            </p:custDataLst>
          </p:nvPr>
        </p:nvPicPr>
        <p:blipFill>
          <a:blip r:embed="rId2"/>
          <a:srcRect l="1148" r="1148"/>
          <a:stretch>
            <a:fillRect/>
          </a:stretch>
        </p:blipFill>
        <p:spPr>
          <a:xfrm>
            <a:off x="-1906" y="-255"/>
            <a:ext cx="10691813" cy="8207239"/>
          </a:xfrm>
          <a:prstGeom prst="rect">
            <a:avLst/>
          </a:prstGeom>
          <a:effectLst>
            <a:glow rad="127000">
              <a:schemeClr val="accent1">
                <a:alpha val="10000"/>
              </a:schemeClr>
            </a:glow>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descr="7e1f4783e4d9448f249738e1cdb1c61"/>
          <p:cNvPicPr>
            <a:picLocks noChangeAspect="1"/>
          </p:cNvPicPr>
          <p:nvPr>
            <p:custDataLst>
              <p:tags r:id="rId1"/>
            </p:custDataLst>
          </p:nvPr>
        </p:nvPicPr>
        <p:blipFill>
          <a:blip r:embed="rId2">
            <a:alphaModFix amt="35000"/>
          </a:blip>
          <a:srcRect b="68666"/>
          <a:stretch>
            <a:fillRect/>
          </a:stretch>
        </p:blipFill>
        <p:spPr>
          <a:xfrm>
            <a:off x="-11430" y="-48895"/>
            <a:ext cx="10716260" cy="9161780"/>
          </a:xfrm>
          <a:prstGeom prst="rect">
            <a:avLst/>
          </a:prstGeom>
          <a:effectLst>
            <a:softEdge rad="12700"/>
          </a:effectLst>
        </p:spPr>
      </p:pic>
      <p:pic>
        <p:nvPicPr>
          <p:cNvPr id="2" name="图片 1" descr="F:/樊晓梅/3、彭阳县控制性详细规划/1、基础资料/彭阳图片/3f18d9443430a17b6a06c7d8c454584.jpg3f18d9443430a17b6a06c7d8c454584"/>
          <p:cNvPicPr>
            <a:picLocks noChangeAspect="1"/>
          </p:cNvPicPr>
          <p:nvPr/>
        </p:nvPicPr>
        <p:blipFill>
          <a:blip r:embed="rId3">
            <a:alphaModFix amt="30000"/>
          </a:blip>
          <a:srcRect t="11971" b="11971"/>
          <a:stretch>
            <a:fillRect/>
          </a:stretch>
        </p:blipFill>
        <p:spPr>
          <a:xfrm>
            <a:off x="0" y="8841740"/>
            <a:ext cx="10690860" cy="6268720"/>
          </a:xfrm>
          <a:prstGeom prst="rect">
            <a:avLst/>
          </a:prstGeom>
        </p:spPr>
      </p:pic>
      <p:sp>
        <p:nvSpPr>
          <p:cNvPr id="7" name="任意多边形 6"/>
          <p:cNvSpPr/>
          <p:nvPr>
            <p:custDataLst>
              <p:tags r:id="rId4"/>
            </p:custDataLst>
          </p:nvPr>
        </p:nvSpPr>
        <p:spPr>
          <a:xfrm>
            <a:off x="127635" y="8481695"/>
            <a:ext cx="10637520" cy="631190"/>
          </a:xfrm>
          <a:custGeom>
            <a:avLst/>
            <a:gdLst>
              <a:gd name="connisteX0" fmla="*/ 25400 w 7390130"/>
              <a:gd name="connsiteY0" fmla="*/ 499745 h 643255"/>
              <a:gd name="connisteX1" fmla="*/ 582930 w 7390130"/>
              <a:gd name="connsiteY1" fmla="*/ 617855 h 643255"/>
              <a:gd name="connisteX2" fmla="*/ 1590675 w 7390130"/>
              <a:gd name="connsiteY2" fmla="*/ 575945 h 643255"/>
              <a:gd name="connisteX3" fmla="*/ 2614930 w 7390130"/>
              <a:gd name="connsiteY3" fmla="*/ 601345 h 643255"/>
              <a:gd name="connisteX4" fmla="*/ 3224530 w 7390130"/>
              <a:gd name="connsiteY4" fmla="*/ 643255 h 643255"/>
              <a:gd name="connisteX5" fmla="*/ 3292475 w 7390130"/>
              <a:gd name="connsiteY5" fmla="*/ 617855 h 643255"/>
              <a:gd name="connisteX6" fmla="*/ 3359785 w 7390130"/>
              <a:gd name="connsiteY6" fmla="*/ 601345 h 643255"/>
              <a:gd name="connisteX7" fmla="*/ 4350385 w 7390130"/>
              <a:gd name="connsiteY7" fmla="*/ 482600 h 643255"/>
              <a:gd name="connisteX8" fmla="*/ 4604385 w 7390130"/>
              <a:gd name="connsiteY8" fmla="*/ 389255 h 643255"/>
              <a:gd name="connisteX9" fmla="*/ 5340985 w 7390130"/>
              <a:gd name="connsiteY9" fmla="*/ 474345 h 643255"/>
              <a:gd name="connisteX10" fmla="*/ 6010275 w 7390130"/>
              <a:gd name="connsiteY10" fmla="*/ 398145 h 643255"/>
              <a:gd name="connisteX11" fmla="*/ 6932930 w 7390130"/>
              <a:gd name="connsiteY11" fmla="*/ 398145 h 643255"/>
              <a:gd name="connisteX12" fmla="*/ 7347585 w 7390130"/>
              <a:gd name="connsiteY12" fmla="*/ 414655 h 643255"/>
              <a:gd name="connisteX13" fmla="*/ 7313930 w 7390130"/>
              <a:gd name="connsiteY13" fmla="*/ 93345 h 643255"/>
              <a:gd name="connisteX14" fmla="*/ 7390130 w 7390130"/>
              <a:gd name="connsiteY14" fmla="*/ 42545 h 643255"/>
              <a:gd name="connisteX15" fmla="*/ 0 w 7390130"/>
              <a:gd name="connsiteY15" fmla="*/ 0 h 643255"/>
              <a:gd name="connisteX16" fmla="*/ 59055 w 7390130"/>
              <a:gd name="connsiteY16" fmla="*/ 516255 h 643255"/>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 ang="0">
                <a:pos x="connisteX9" y="connsiteY9"/>
              </a:cxn>
              <a:cxn ang="0">
                <a:pos x="connisteX10" y="connsiteY10"/>
              </a:cxn>
              <a:cxn ang="0">
                <a:pos x="connisteX11" y="connsiteY11"/>
              </a:cxn>
              <a:cxn ang="0">
                <a:pos x="connisteX12" y="connsiteY12"/>
              </a:cxn>
              <a:cxn ang="0">
                <a:pos x="connisteX13" y="connsiteY13"/>
              </a:cxn>
              <a:cxn ang="0">
                <a:pos x="connisteX14" y="connsiteY14"/>
              </a:cxn>
              <a:cxn ang="0">
                <a:pos x="connisteX15" y="connsiteY15"/>
              </a:cxn>
              <a:cxn ang="0">
                <a:pos x="connisteX16" y="connsiteY16"/>
              </a:cxn>
            </a:cxnLst>
            <a:rect l="l" t="t" r="r" b="b"/>
            <a:pathLst>
              <a:path w="7390130" h="643255">
                <a:moveTo>
                  <a:pt x="25400" y="499745"/>
                </a:moveTo>
                <a:lnTo>
                  <a:pt x="582930" y="617855"/>
                </a:lnTo>
                <a:lnTo>
                  <a:pt x="1590675" y="575945"/>
                </a:lnTo>
                <a:lnTo>
                  <a:pt x="2614930" y="601345"/>
                </a:lnTo>
                <a:lnTo>
                  <a:pt x="3224530" y="643255"/>
                </a:lnTo>
                <a:lnTo>
                  <a:pt x="3292475" y="617855"/>
                </a:lnTo>
                <a:lnTo>
                  <a:pt x="3359785" y="601345"/>
                </a:lnTo>
                <a:lnTo>
                  <a:pt x="4350385" y="482600"/>
                </a:lnTo>
                <a:lnTo>
                  <a:pt x="4604385" y="389255"/>
                </a:lnTo>
                <a:lnTo>
                  <a:pt x="5340985" y="474345"/>
                </a:lnTo>
                <a:lnTo>
                  <a:pt x="6010275" y="398145"/>
                </a:lnTo>
                <a:lnTo>
                  <a:pt x="6932930" y="398145"/>
                </a:lnTo>
                <a:lnTo>
                  <a:pt x="7347585" y="414655"/>
                </a:lnTo>
                <a:lnTo>
                  <a:pt x="7313930" y="93345"/>
                </a:lnTo>
                <a:lnTo>
                  <a:pt x="7390130" y="42545"/>
                </a:lnTo>
                <a:lnTo>
                  <a:pt x="0" y="0"/>
                </a:lnTo>
                <a:lnTo>
                  <a:pt x="59055" y="516255"/>
                </a:lnTo>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590"/>
          </a:p>
        </p:txBody>
      </p:sp>
      <p:sp>
        <p:nvSpPr>
          <p:cNvPr id="5" name="任意多边形 4"/>
          <p:cNvSpPr/>
          <p:nvPr>
            <p:custDataLst>
              <p:tags r:id="rId5"/>
            </p:custDataLst>
          </p:nvPr>
        </p:nvSpPr>
        <p:spPr>
          <a:xfrm>
            <a:off x="-218440" y="8482330"/>
            <a:ext cx="11158220" cy="539115"/>
          </a:xfrm>
          <a:custGeom>
            <a:avLst/>
            <a:gdLst>
              <a:gd name="connisteX0" fmla="*/ 118745 w 7415530"/>
              <a:gd name="connsiteY0" fmla="*/ 549910 h 795655"/>
              <a:gd name="connisteX1" fmla="*/ 396875 w 7415530"/>
              <a:gd name="connsiteY1" fmla="*/ 676910 h 795655"/>
              <a:gd name="connisteX2" fmla="*/ 693420 w 7415530"/>
              <a:gd name="connsiteY2" fmla="*/ 685800 h 795655"/>
              <a:gd name="connisteX3" fmla="*/ 938530 w 7415530"/>
              <a:gd name="connsiteY3" fmla="*/ 702310 h 795655"/>
              <a:gd name="connisteX4" fmla="*/ 1362075 w 7415530"/>
              <a:gd name="connsiteY4" fmla="*/ 660400 h 795655"/>
              <a:gd name="connisteX5" fmla="*/ 1861820 w 7415530"/>
              <a:gd name="connsiteY5" fmla="*/ 694055 h 795655"/>
              <a:gd name="connisteX6" fmla="*/ 2420620 w 7415530"/>
              <a:gd name="connsiteY6" fmla="*/ 744855 h 795655"/>
              <a:gd name="connisteX7" fmla="*/ 3140075 w 7415530"/>
              <a:gd name="connsiteY7" fmla="*/ 727710 h 795655"/>
              <a:gd name="connisteX8" fmla="*/ 3707130 w 7415530"/>
              <a:gd name="connsiteY8" fmla="*/ 795655 h 795655"/>
              <a:gd name="connisteX9" fmla="*/ 4122420 w 7415530"/>
              <a:gd name="connsiteY9" fmla="*/ 736600 h 795655"/>
              <a:gd name="connisteX10" fmla="*/ 4198620 w 7415530"/>
              <a:gd name="connsiteY10" fmla="*/ 694055 h 795655"/>
              <a:gd name="connisteX11" fmla="*/ 4943475 w 7415530"/>
              <a:gd name="connsiteY11" fmla="*/ 635000 h 795655"/>
              <a:gd name="connisteX12" fmla="*/ 5434330 w 7415530"/>
              <a:gd name="connsiteY12" fmla="*/ 727710 h 795655"/>
              <a:gd name="connisteX13" fmla="*/ 5807075 w 7415530"/>
              <a:gd name="connsiteY13" fmla="*/ 753110 h 795655"/>
              <a:gd name="connisteX14" fmla="*/ 6238875 w 7415530"/>
              <a:gd name="connsiteY14" fmla="*/ 626110 h 795655"/>
              <a:gd name="connisteX15" fmla="*/ 6306820 w 7415530"/>
              <a:gd name="connsiteY15" fmla="*/ 626110 h 795655"/>
              <a:gd name="connisteX16" fmla="*/ 6374130 w 7415530"/>
              <a:gd name="connsiteY16" fmla="*/ 626110 h 795655"/>
              <a:gd name="connisteX17" fmla="*/ 6772275 w 7415530"/>
              <a:gd name="connsiteY17" fmla="*/ 702310 h 795655"/>
              <a:gd name="connisteX18" fmla="*/ 7127875 w 7415530"/>
              <a:gd name="connsiteY18" fmla="*/ 711200 h 795655"/>
              <a:gd name="connisteX19" fmla="*/ 7399020 w 7415530"/>
              <a:gd name="connsiteY19" fmla="*/ 541655 h 795655"/>
              <a:gd name="connisteX20" fmla="*/ 7415530 w 7415530"/>
              <a:gd name="connsiteY20" fmla="*/ 0 h 795655"/>
              <a:gd name="connisteX21" fmla="*/ 0 w 7415530"/>
              <a:gd name="connsiteY21" fmla="*/ 41910 h 795655"/>
              <a:gd name="connisteX22" fmla="*/ 118745 w 7415530"/>
              <a:gd name="connsiteY22" fmla="*/ 592455 h 795655"/>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 ang="0">
                <a:pos x="connisteX9" y="connsiteY9"/>
              </a:cxn>
              <a:cxn ang="0">
                <a:pos x="connisteX10" y="connsiteY10"/>
              </a:cxn>
              <a:cxn ang="0">
                <a:pos x="connisteX11" y="connsiteY11"/>
              </a:cxn>
              <a:cxn ang="0">
                <a:pos x="connisteX12" y="connsiteY12"/>
              </a:cxn>
              <a:cxn ang="0">
                <a:pos x="connisteX13" y="connsiteY13"/>
              </a:cxn>
              <a:cxn ang="0">
                <a:pos x="connisteX14" y="connsiteY14"/>
              </a:cxn>
              <a:cxn ang="0">
                <a:pos x="connisteX15" y="connsiteY15"/>
              </a:cxn>
              <a:cxn ang="0">
                <a:pos x="connisteX16" y="connsiteY16"/>
              </a:cxn>
              <a:cxn ang="0">
                <a:pos x="connisteX17" y="connsiteY17"/>
              </a:cxn>
              <a:cxn ang="0">
                <a:pos x="connisteX18" y="connsiteY18"/>
              </a:cxn>
              <a:cxn ang="0">
                <a:pos x="connisteX19" y="connsiteY19"/>
              </a:cxn>
              <a:cxn ang="0">
                <a:pos x="connisteX20" y="connsiteY20"/>
              </a:cxn>
              <a:cxn ang="0">
                <a:pos x="connisteX21" y="connsiteY21"/>
              </a:cxn>
              <a:cxn ang="0">
                <a:pos x="connisteX22" y="connsiteY22"/>
              </a:cxn>
            </a:cxnLst>
            <a:rect l="l" t="t" r="r" b="b"/>
            <a:pathLst>
              <a:path w="7415530" h="795655">
                <a:moveTo>
                  <a:pt x="118745" y="549910"/>
                </a:moveTo>
                <a:lnTo>
                  <a:pt x="396875" y="676910"/>
                </a:lnTo>
                <a:lnTo>
                  <a:pt x="693420" y="685800"/>
                </a:lnTo>
                <a:lnTo>
                  <a:pt x="938530" y="702310"/>
                </a:lnTo>
                <a:lnTo>
                  <a:pt x="1362075" y="660400"/>
                </a:lnTo>
                <a:lnTo>
                  <a:pt x="1861820" y="694055"/>
                </a:lnTo>
                <a:lnTo>
                  <a:pt x="2420620" y="744855"/>
                </a:lnTo>
                <a:lnTo>
                  <a:pt x="3140075" y="727710"/>
                </a:lnTo>
                <a:lnTo>
                  <a:pt x="3707130" y="795655"/>
                </a:lnTo>
                <a:lnTo>
                  <a:pt x="4122420" y="736600"/>
                </a:lnTo>
                <a:lnTo>
                  <a:pt x="4198620" y="694055"/>
                </a:lnTo>
                <a:lnTo>
                  <a:pt x="4943475" y="635000"/>
                </a:lnTo>
                <a:lnTo>
                  <a:pt x="5434330" y="727710"/>
                </a:lnTo>
                <a:lnTo>
                  <a:pt x="5807075" y="753110"/>
                </a:lnTo>
                <a:lnTo>
                  <a:pt x="6238875" y="626110"/>
                </a:lnTo>
                <a:lnTo>
                  <a:pt x="6306820" y="626110"/>
                </a:lnTo>
                <a:lnTo>
                  <a:pt x="6374130" y="626110"/>
                </a:lnTo>
                <a:lnTo>
                  <a:pt x="6772275" y="702310"/>
                </a:lnTo>
                <a:lnTo>
                  <a:pt x="7127875" y="711200"/>
                </a:lnTo>
                <a:lnTo>
                  <a:pt x="7399020" y="541655"/>
                </a:lnTo>
                <a:lnTo>
                  <a:pt x="7415530" y="0"/>
                </a:lnTo>
                <a:lnTo>
                  <a:pt x="0" y="41910"/>
                </a:lnTo>
                <a:lnTo>
                  <a:pt x="118745" y="592455"/>
                </a:lnTo>
              </a:path>
            </a:pathLst>
          </a:custGeom>
          <a:solidFill>
            <a:schemeClr val="bg1">
              <a:alpha val="6900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590"/>
          </a:p>
        </p:txBody>
      </p:sp>
      <p:sp>
        <p:nvSpPr>
          <p:cNvPr id="8" name="文本框 7"/>
          <p:cNvSpPr txBox="1"/>
          <p:nvPr>
            <p:custDataLst>
              <p:tags r:id="rId6"/>
            </p:custDataLst>
          </p:nvPr>
        </p:nvSpPr>
        <p:spPr>
          <a:xfrm>
            <a:off x="1927296" y="1547754"/>
            <a:ext cx="4935802" cy="489585"/>
          </a:xfrm>
          <a:prstGeom prst="rect">
            <a:avLst/>
          </a:prstGeom>
          <a:noFill/>
        </p:spPr>
        <p:txBody>
          <a:bodyPr wrap="square" rtlCol="0" anchor="t">
            <a:spAutoFit/>
          </a:bodyPr>
          <a:p>
            <a:pPr marL="0" lvl="1" indent="0">
              <a:buFont typeface="Wingdings" panose="05000000000000000000" charset="0"/>
              <a:buNone/>
            </a:pPr>
            <a:r>
              <a:rPr lang="zh-CN" altLang="en-US" sz="2590" b="1" dirty="0">
                <a:latin typeface="微软雅黑" panose="020B0503020204020204" charset="-122"/>
                <a:ea typeface="微软雅黑" panose="020B0503020204020204" charset="-122"/>
                <a:sym typeface="+mn-ea"/>
              </a:rPr>
              <a:t>水生态廊道</a:t>
            </a:r>
            <a:endParaRPr lang="zh-CN" altLang="en-US" sz="2590" b="1" dirty="0">
              <a:latin typeface="微软雅黑" panose="020B0503020204020204" charset="-122"/>
              <a:ea typeface="微软雅黑" panose="020B0503020204020204" charset="-122"/>
              <a:sym typeface="+mn-ea"/>
            </a:endParaRPr>
          </a:p>
        </p:txBody>
      </p:sp>
      <p:sp>
        <p:nvSpPr>
          <p:cNvPr id="9" name="文本框 8"/>
          <p:cNvSpPr txBox="1"/>
          <p:nvPr>
            <p:custDataLst>
              <p:tags r:id="rId7"/>
            </p:custDataLst>
          </p:nvPr>
        </p:nvSpPr>
        <p:spPr>
          <a:xfrm>
            <a:off x="1736725" y="2132330"/>
            <a:ext cx="7677785" cy="1542415"/>
          </a:xfrm>
          <a:prstGeom prst="rect">
            <a:avLst/>
          </a:prstGeom>
          <a:noFill/>
        </p:spPr>
        <p:txBody>
          <a:bodyPr wrap="square" rtlCol="0" anchor="t">
            <a:noAutofit/>
          </a:bodyPr>
          <a:p>
            <a:pPr indent="457200" algn="just">
              <a:lnSpc>
                <a:spcPct val="150000"/>
              </a:lnSpc>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构建以红河、茹河、蒲河支流三大河流为核心的重要水生态绿廊，依托流域自然形态，充分利用流域周边地带，因地制宜建设亲水生态岸线，推进红河、茹河沿河绿色生态廊道建设。</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endParaRPr>
          </a:p>
        </p:txBody>
      </p:sp>
      <p:sp>
        <p:nvSpPr>
          <p:cNvPr id="10" name="文本框 9"/>
          <p:cNvSpPr txBox="1"/>
          <p:nvPr>
            <p:custDataLst>
              <p:tags r:id="rId8"/>
            </p:custDataLst>
          </p:nvPr>
        </p:nvSpPr>
        <p:spPr>
          <a:xfrm>
            <a:off x="1906698" y="3838480"/>
            <a:ext cx="5753043" cy="489585"/>
          </a:xfrm>
          <a:prstGeom prst="rect">
            <a:avLst/>
          </a:prstGeom>
          <a:noFill/>
        </p:spPr>
        <p:txBody>
          <a:bodyPr wrap="square" rtlCol="0" anchor="t">
            <a:spAutoFit/>
          </a:bodyPr>
          <a:p>
            <a:pPr marL="0" lvl="1" indent="0">
              <a:buFont typeface="Wingdings" panose="05000000000000000000" charset="0"/>
              <a:buNone/>
            </a:pPr>
            <a:r>
              <a:rPr lang="zh-CN" altLang="en-US" sz="2590" b="1" dirty="0">
                <a:latin typeface="微软雅黑" panose="020B0503020204020204" charset="-122"/>
                <a:ea typeface="微软雅黑" panose="020B0503020204020204" charset="-122"/>
                <a:sym typeface="+mn-ea"/>
              </a:rPr>
              <a:t>城市生态廊道</a:t>
            </a:r>
            <a:endParaRPr lang="zh-CN" altLang="en-US" sz="2590" b="1" dirty="0">
              <a:latin typeface="微软雅黑" panose="020B0503020204020204" charset="-122"/>
              <a:ea typeface="微软雅黑" panose="020B0503020204020204" charset="-122"/>
              <a:sym typeface="+mn-ea"/>
            </a:endParaRPr>
          </a:p>
        </p:txBody>
      </p:sp>
      <p:sp>
        <p:nvSpPr>
          <p:cNvPr id="11" name="文本框 10"/>
          <p:cNvSpPr txBox="1"/>
          <p:nvPr>
            <p:custDataLst>
              <p:tags r:id="rId9"/>
            </p:custDataLst>
          </p:nvPr>
        </p:nvSpPr>
        <p:spPr>
          <a:xfrm>
            <a:off x="1736725" y="4313555"/>
            <a:ext cx="7804150" cy="1014730"/>
          </a:xfrm>
          <a:prstGeom prst="rect">
            <a:avLst/>
          </a:prstGeom>
          <a:noFill/>
        </p:spPr>
        <p:txBody>
          <a:bodyPr wrap="square" rtlCol="0" anchor="t">
            <a:spAutoFit/>
          </a:bodyPr>
          <a:p>
            <a:pPr indent="457200" algn="just">
              <a:lnSpc>
                <a:spcPct val="150000"/>
              </a:lnSpc>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加快森林进城护城，红河、茹河、蒲河支流水体及两岸滨江绿地组合形成的西北至东南向滨江生态绿廊格局。</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p:txBody>
      </p:sp>
      <p:sp>
        <p:nvSpPr>
          <p:cNvPr id="12" name="文本框 11"/>
          <p:cNvSpPr txBox="1"/>
          <p:nvPr>
            <p:custDataLst>
              <p:tags r:id="rId10"/>
            </p:custDataLst>
          </p:nvPr>
        </p:nvSpPr>
        <p:spPr>
          <a:xfrm>
            <a:off x="1906843" y="5506544"/>
            <a:ext cx="4935802" cy="489585"/>
          </a:xfrm>
          <a:prstGeom prst="rect">
            <a:avLst/>
          </a:prstGeom>
          <a:noFill/>
        </p:spPr>
        <p:txBody>
          <a:bodyPr wrap="square" rtlCol="0" anchor="t">
            <a:spAutoFit/>
          </a:bodyPr>
          <a:p>
            <a:pPr marL="0" lvl="1" indent="0">
              <a:buFont typeface="Wingdings" panose="05000000000000000000" charset="0"/>
              <a:buNone/>
            </a:pPr>
            <a:r>
              <a:rPr lang="zh-CN" altLang="en-US" sz="2590" b="1" dirty="0">
                <a:latin typeface="微软雅黑" panose="020B0503020204020204" charset="-122"/>
                <a:ea typeface="微软雅黑" panose="020B0503020204020204" charset="-122"/>
                <a:sym typeface="+mn-ea"/>
              </a:rPr>
              <a:t> 交通生态廊道</a:t>
            </a:r>
            <a:endParaRPr lang="zh-CN" altLang="en-US" sz="2590" b="1" dirty="0">
              <a:latin typeface="微软雅黑" panose="020B0503020204020204" charset="-122"/>
              <a:ea typeface="微软雅黑" panose="020B0503020204020204" charset="-122"/>
              <a:sym typeface="+mn-ea"/>
            </a:endParaRPr>
          </a:p>
        </p:txBody>
      </p:sp>
      <p:sp>
        <p:nvSpPr>
          <p:cNvPr id="13" name="文本框 12"/>
          <p:cNvSpPr txBox="1"/>
          <p:nvPr>
            <p:custDataLst>
              <p:tags r:id="rId11"/>
            </p:custDataLst>
          </p:nvPr>
        </p:nvSpPr>
        <p:spPr>
          <a:xfrm>
            <a:off x="1736725" y="5975985"/>
            <a:ext cx="7804785" cy="1938020"/>
          </a:xfrm>
          <a:prstGeom prst="rect">
            <a:avLst/>
          </a:prstGeom>
          <a:noFill/>
        </p:spPr>
        <p:txBody>
          <a:bodyPr wrap="square" rtlCol="0" anchor="t">
            <a:spAutoFit/>
          </a:bodyPr>
          <a:p>
            <a:pPr indent="457200" algn="just" fontAlgn="auto">
              <a:lnSpc>
                <a:spcPct val="150000"/>
              </a:lnSpc>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全面推进国道G309、G85、S202、县道X419、红河大道、国省县乡道沿线绿化，打造全域交通绿廊。植物配置应遵循适地适树、多样性、稳定性、树种比例符合自然植被规划的基本原则。植物配置上应注意乔、灌、草结合，常绿、落叶乔木合理搭配。</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endParaRPr>
          </a:p>
        </p:txBody>
      </p:sp>
      <p:sp>
        <p:nvSpPr>
          <p:cNvPr id="14" name="矩形 13"/>
          <p:cNvSpPr/>
          <p:nvPr>
            <p:custDataLst>
              <p:tags r:id="rId12"/>
            </p:custDataLst>
          </p:nvPr>
        </p:nvSpPr>
        <p:spPr>
          <a:xfrm>
            <a:off x="1736725" y="2068195"/>
            <a:ext cx="7967345" cy="1721485"/>
          </a:xfrm>
          <a:prstGeom prst="rect">
            <a:avLst/>
          </a:prstGeom>
          <a:noFill/>
          <a:ln w="44450" cmpd="sng">
            <a:solidFill>
              <a:srgbClr val="2094CE"/>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590"/>
          </a:p>
        </p:txBody>
      </p:sp>
      <p:sp>
        <p:nvSpPr>
          <p:cNvPr id="15" name="矩形 14"/>
          <p:cNvSpPr/>
          <p:nvPr>
            <p:custDataLst>
              <p:tags r:id="rId13"/>
            </p:custDataLst>
          </p:nvPr>
        </p:nvSpPr>
        <p:spPr>
          <a:xfrm>
            <a:off x="1735455" y="4323080"/>
            <a:ext cx="7967980" cy="1153795"/>
          </a:xfrm>
          <a:prstGeom prst="rect">
            <a:avLst/>
          </a:prstGeom>
          <a:noFill/>
          <a:ln w="44450" cmpd="sng">
            <a:solidFill>
              <a:srgbClr val="2094CE"/>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590"/>
          </a:p>
        </p:txBody>
      </p:sp>
      <p:sp>
        <p:nvSpPr>
          <p:cNvPr id="16" name="矩形 15"/>
          <p:cNvSpPr/>
          <p:nvPr>
            <p:custDataLst>
              <p:tags r:id="rId14"/>
            </p:custDataLst>
          </p:nvPr>
        </p:nvSpPr>
        <p:spPr>
          <a:xfrm>
            <a:off x="1735455" y="5993130"/>
            <a:ext cx="7967980" cy="2183765"/>
          </a:xfrm>
          <a:prstGeom prst="rect">
            <a:avLst/>
          </a:prstGeom>
          <a:noFill/>
          <a:ln w="44450" cmpd="sng">
            <a:no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590"/>
          </a:p>
        </p:txBody>
      </p:sp>
      <p:pic>
        <p:nvPicPr>
          <p:cNvPr id="17" name="图片 16" descr="32303038313137363b32303131373338313bc8abc7f2"/>
          <p:cNvPicPr>
            <a:picLocks noChangeAspect="1"/>
          </p:cNvPicPr>
          <p:nvPr>
            <p:custDataLst>
              <p:tags r:id="rId15"/>
            </p:custDataLst>
          </p:nvPr>
        </p:nvPicPr>
        <p:blipFill>
          <a:blip r:embed="rId16"/>
          <a:stretch>
            <a:fillRect/>
          </a:stretch>
        </p:blipFill>
        <p:spPr>
          <a:xfrm>
            <a:off x="596900" y="2310130"/>
            <a:ext cx="916305" cy="916305"/>
          </a:xfrm>
          <a:prstGeom prst="rect">
            <a:avLst/>
          </a:prstGeom>
        </p:spPr>
      </p:pic>
      <p:pic>
        <p:nvPicPr>
          <p:cNvPr id="19" name="图片 18" descr="31393935333139373b31393936363233393bd1a7d0a3"/>
          <p:cNvPicPr>
            <a:picLocks noChangeAspect="1"/>
          </p:cNvPicPr>
          <p:nvPr>
            <p:custDataLst>
              <p:tags r:id="rId17"/>
            </p:custDataLst>
          </p:nvPr>
        </p:nvPicPr>
        <p:blipFill>
          <a:blip r:embed="rId18"/>
          <a:stretch>
            <a:fillRect/>
          </a:stretch>
        </p:blipFill>
        <p:spPr>
          <a:xfrm>
            <a:off x="596900" y="4215765"/>
            <a:ext cx="968375" cy="968375"/>
          </a:xfrm>
          <a:prstGeom prst="rect">
            <a:avLst/>
          </a:prstGeom>
        </p:spPr>
      </p:pic>
      <p:sp>
        <p:nvSpPr>
          <p:cNvPr id="21" name="object 25"/>
          <p:cNvSpPr txBox="1"/>
          <p:nvPr>
            <p:custDataLst>
              <p:tags r:id="rId19"/>
            </p:custDataLst>
          </p:nvPr>
        </p:nvSpPr>
        <p:spPr>
          <a:xfrm>
            <a:off x="1107326" y="959298"/>
            <a:ext cx="9268791" cy="492760"/>
          </a:xfrm>
          <a:prstGeom prst="rect">
            <a:avLst/>
          </a:prstGeom>
        </p:spPr>
        <p:txBody>
          <a:bodyPr vert="horz" wrap="square" lIns="0" tIns="13435" rIns="0" bIns="0" rtlCol="0">
            <a:spAutoFit/>
          </a:bodyPr>
          <a:p>
            <a:pPr marL="59690">
              <a:lnSpc>
                <a:spcPct val="100000"/>
              </a:lnSpc>
              <a:spcBef>
                <a:spcPts val="95"/>
              </a:spcBef>
            </a:pPr>
            <a:r>
              <a:rPr sz="3120" b="1" spc="-5" dirty="0">
                <a:solidFill>
                  <a:srgbClr val="007EBA"/>
                </a:solidFill>
                <a:latin typeface="微软雅黑" panose="020B0503020204020204" charset="-122"/>
                <a:ea typeface="微软雅黑" panose="020B0503020204020204" charset="-122"/>
                <a:cs typeface="微软雅黑" panose="020B0503020204020204" charset="-122"/>
              </a:rPr>
              <a:t>重要生态廊道和生态网络构建</a:t>
            </a:r>
            <a:endParaRPr sz="3120" b="1" spc="-5" dirty="0">
              <a:solidFill>
                <a:srgbClr val="007EBA"/>
              </a:solidFill>
              <a:latin typeface="微软雅黑" panose="020B0503020204020204" charset="-122"/>
              <a:ea typeface="微软雅黑" panose="020B0503020204020204" charset="-122"/>
              <a:cs typeface="微软雅黑" panose="020B0503020204020204" charset="-122"/>
            </a:endParaRPr>
          </a:p>
        </p:txBody>
      </p:sp>
      <p:sp>
        <p:nvSpPr>
          <p:cNvPr id="65" name="Freeform 66"/>
          <p:cNvSpPr>
            <a:spLocks noEditPoints="1"/>
          </p:cNvSpPr>
          <p:nvPr>
            <p:custDataLst>
              <p:tags r:id="rId20"/>
            </p:custDataLst>
          </p:nvPr>
        </p:nvSpPr>
        <p:spPr bwMode="auto">
          <a:xfrm>
            <a:off x="597535" y="6371590"/>
            <a:ext cx="967740" cy="868680"/>
          </a:xfrm>
          <a:custGeom>
            <a:avLst/>
            <a:gdLst>
              <a:gd name="T0" fmla="*/ 18 w 101"/>
              <a:gd name="T1" fmla="*/ 27 h 95"/>
              <a:gd name="T2" fmla="*/ 12 w 101"/>
              <a:gd name="T3" fmla="*/ 27 h 95"/>
              <a:gd name="T4" fmla="*/ 0 w 101"/>
              <a:gd name="T5" fmla="*/ 38 h 95"/>
              <a:gd name="T6" fmla="*/ 0 w 101"/>
              <a:gd name="T7" fmla="*/ 84 h 95"/>
              <a:gd name="T8" fmla="*/ 12 w 101"/>
              <a:gd name="T9" fmla="*/ 95 h 95"/>
              <a:gd name="T10" fmla="*/ 18 w 101"/>
              <a:gd name="T11" fmla="*/ 95 h 95"/>
              <a:gd name="T12" fmla="*/ 18 w 101"/>
              <a:gd name="T13" fmla="*/ 27 h 95"/>
              <a:gd name="T14" fmla="*/ 76 w 101"/>
              <a:gd name="T15" fmla="*/ 27 h 95"/>
              <a:gd name="T16" fmla="*/ 25 w 101"/>
              <a:gd name="T17" fmla="*/ 27 h 95"/>
              <a:gd name="T18" fmla="*/ 25 w 101"/>
              <a:gd name="T19" fmla="*/ 95 h 95"/>
              <a:gd name="T20" fmla="*/ 76 w 101"/>
              <a:gd name="T21" fmla="*/ 95 h 95"/>
              <a:gd name="T22" fmla="*/ 76 w 101"/>
              <a:gd name="T23" fmla="*/ 27 h 95"/>
              <a:gd name="T24" fmla="*/ 90 w 101"/>
              <a:gd name="T25" fmla="*/ 27 h 95"/>
              <a:gd name="T26" fmla="*/ 83 w 101"/>
              <a:gd name="T27" fmla="*/ 27 h 95"/>
              <a:gd name="T28" fmla="*/ 83 w 101"/>
              <a:gd name="T29" fmla="*/ 95 h 95"/>
              <a:gd name="T30" fmla="*/ 90 w 101"/>
              <a:gd name="T31" fmla="*/ 95 h 95"/>
              <a:gd name="T32" fmla="*/ 101 w 101"/>
              <a:gd name="T33" fmla="*/ 84 h 95"/>
              <a:gd name="T34" fmla="*/ 101 w 101"/>
              <a:gd name="T35" fmla="*/ 38 h 95"/>
              <a:gd name="T36" fmla="*/ 90 w 101"/>
              <a:gd name="T37" fmla="*/ 27 h 95"/>
              <a:gd name="T38" fmla="*/ 66 w 101"/>
              <a:gd name="T39" fmla="*/ 0 h 95"/>
              <a:gd name="T40" fmla="*/ 35 w 101"/>
              <a:gd name="T41" fmla="*/ 0 h 95"/>
              <a:gd name="T42" fmla="*/ 26 w 101"/>
              <a:gd name="T43" fmla="*/ 9 h 95"/>
              <a:gd name="T44" fmla="*/ 26 w 101"/>
              <a:gd name="T45" fmla="*/ 20 h 95"/>
              <a:gd name="T46" fmla="*/ 36 w 101"/>
              <a:gd name="T47" fmla="*/ 20 h 95"/>
              <a:gd name="T48" fmla="*/ 36 w 101"/>
              <a:gd name="T49" fmla="*/ 10 h 95"/>
              <a:gd name="T50" fmla="*/ 65 w 101"/>
              <a:gd name="T51" fmla="*/ 10 h 95"/>
              <a:gd name="T52" fmla="*/ 65 w 101"/>
              <a:gd name="T53" fmla="*/ 20 h 95"/>
              <a:gd name="T54" fmla="*/ 76 w 101"/>
              <a:gd name="T55" fmla="*/ 20 h 95"/>
              <a:gd name="T56" fmla="*/ 76 w 101"/>
              <a:gd name="T57" fmla="*/ 9 h 95"/>
              <a:gd name="T58" fmla="*/ 66 w 101"/>
              <a:gd name="T59" fmla="*/ 0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01" h="95">
                <a:moveTo>
                  <a:pt x="18" y="27"/>
                </a:moveTo>
                <a:cubicBezTo>
                  <a:pt x="12" y="27"/>
                  <a:pt x="12" y="27"/>
                  <a:pt x="12" y="27"/>
                </a:cubicBezTo>
                <a:cubicBezTo>
                  <a:pt x="6" y="27"/>
                  <a:pt x="0" y="32"/>
                  <a:pt x="0" y="38"/>
                </a:cubicBezTo>
                <a:cubicBezTo>
                  <a:pt x="0" y="84"/>
                  <a:pt x="0" y="84"/>
                  <a:pt x="0" y="84"/>
                </a:cubicBezTo>
                <a:cubicBezTo>
                  <a:pt x="0" y="90"/>
                  <a:pt x="6" y="95"/>
                  <a:pt x="12" y="95"/>
                </a:cubicBezTo>
                <a:cubicBezTo>
                  <a:pt x="18" y="95"/>
                  <a:pt x="18" y="95"/>
                  <a:pt x="18" y="95"/>
                </a:cubicBezTo>
                <a:cubicBezTo>
                  <a:pt x="18" y="27"/>
                  <a:pt x="18" y="27"/>
                  <a:pt x="18" y="27"/>
                </a:cubicBezTo>
                <a:moveTo>
                  <a:pt x="76" y="27"/>
                </a:moveTo>
                <a:cubicBezTo>
                  <a:pt x="25" y="27"/>
                  <a:pt x="25" y="27"/>
                  <a:pt x="25" y="27"/>
                </a:cubicBezTo>
                <a:cubicBezTo>
                  <a:pt x="25" y="95"/>
                  <a:pt x="25" y="95"/>
                  <a:pt x="25" y="95"/>
                </a:cubicBezTo>
                <a:cubicBezTo>
                  <a:pt x="76" y="95"/>
                  <a:pt x="76" y="95"/>
                  <a:pt x="76" y="95"/>
                </a:cubicBezTo>
                <a:cubicBezTo>
                  <a:pt x="76" y="27"/>
                  <a:pt x="76" y="27"/>
                  <a:pt x="76" y="27"/>
                </a:cubicBezTo>
                <a:moveTo>
                  <a:pt x="90" y="27"/>
                </a:moveTo>
                <a:cubicBezTo>
                  <a:pt x="83" y="27"/>
                  <a:pt x="83" y="27"/>
                  <a:pt x="83" y="27"/>
                </a:cubicBezTo>
                <a:cubicBezTo>
                  <a:pt x="83" y="95"/>
                  <a:pt x="83" y="95"/>
                  <a:pt x="83" y="95"/>
                </a:cubicBezTo>
                <a:cubicBezTo>
                  <a:pt x="90" y="95"/>
                  <a:pt x="90" y="95"/>
                  <a:pt x="90" y="95"/>
                </a:cubicBezTo>
                <a:cubicBezTo>
                  <a:pt x="96" y="95"/>
                  <a:pt x="101" y="90"/>
                  <a:pt x="101" y="84"/>
                </a:cubicBezTo>
                <a:cubicBezTo>
                  <a:pt x="101" y="38"/>
                  <a:pt x="101" y="38"/>
                  <a:pt x="101" y="38"/>
                </a:cubicBezTo>
                <a:cubicBezTo>
                  <a:pt x="101" y="32"/>
                  <a:pt x="96" y="27"/>
                  <a:pt x="90" y="27"/>
                </a:cubicBezTo>
                <a:moveTo>
                  <a:pt x="66" y="0"/>
                </a:moveTo>
                <a:cubicBezTo>
                  <a:pt x="35" y="0"/>
                  <a:pt x="35" y="0"/>
                  <a:pt x="35" y="0"/>
                </a:cubicBezTo>
                <a:cubicBezTo>
                  <a:pt x="30" y="0"/>
                  <a:pt x="26" y="3"/>
                  <a:pt x="26" y="9"/>
                </a:cubicBezTo>
                <a:cubicBezTo>
                  <a:pt x="26" y="20"/>
                  <a:pt x="26" y="20"/>
                  <a:pt x="26" y="20"/>
                </a:cubicBezTo>
                <a:cubicBezTo>
                  <a:pt x="36" y="20"/>
                  <a:pt x="36" y="20"/>
                  <a:pt x="36" y="20"/>
                </a:cubicBezTo>
                <a:cubicBezTo>
                  <a:pt x="36" y="10"/>
                  <a:pt x="36" y="10"/>
                  <a:pt x="36" y="10"/>
                </a:cubicBezTo>
                <a:cubicBezTo>
                  <a:pt x="65" y="10"/>
                  <a:pt x="65" y="10"/>
                  <a:pt x="65" y="10"/>
                </a:cubicBezTo>
                <a:cubicBezTo>
                  <a:pt x="65" y="20"/>
                  <a:pt x="65" y="20"/>
                  <a:pt x="65" y="20"/>
                </a:cubicBezTo>
                <a:cubicBezTo>
                  <a:pt x="76" y="20"/>
                  <a:pt x="76" y="20"/>
                  <a:pt x="76" y="20"/>
                </a:cubicBezTo>
                <a:cubicBezTo>
                  <a:pt x="76" y="9"/>
                  <a:pt x="76" y="9"/>
                  <a:pt x="76" y="9"/>
                </a:cubicBezTo>
                <a:cubicBezTo>
                  <a:pt x="76" y="3"/>
                  <a:pt x="71" y="0"/>
                  <a:pt x="66" y="0"/>
                </a:cubicBezTo>
              </a:path>
            </a:pathLst>
          </a:custGeom>
          <a:solidFill>
            <a:srgbClr val="2094CE"/>
          </a:solidFill>
          <a:ln>
            <a:noFill/>
          </a:ln>
        </p:spPr>
      </p:sp>
      <p:sp>
        <p:nvSpPr>
          <p:cNvPr id="18" name="矩形 17"/>
          <p:cNvSpPr/>
          <p:nvPr>
            <p:custDataLst>
              <p:tags r:id="rId21"/>
            </p:custDataLst>
          </p:nvPr>
        </p:nvSpPr>
        <p:spPr>
          <a:xfrm>
            <a:off x="1736725" y="6066155"/>
            <a:ext cx="7967980" cy="1757045"/>
          </a:xfrm>
          <a:prstGeom prst="rect">
            <a:avLst/>
          </a:prstGeom>
          <a:noFill/>
          <a:ln w="44450" cmpd="sng">
            <a:solidFill>
              <a:srgbClr val="2094CE"/>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590"/>
          </a:p>
        </p:txBody>
      </p:sp>
      <p:sp>
        <p:nvSpPr>
          <p:cNvPr id="20" name="矩形 19"/>
          <p:cNvSpPr/>
          <p:nvPr>
            <p:custDataLst>
              <p:tags r:id="rId22"/>
            </p:custDataLst>
          </p:nvPr>
        </p:nvSpPr>
        <p:spPr>
          <a:xfrm>
            <a:off x="-17145" y="-19050"/>
            <a:ext cx="10727055" cy="15176500"/>
          </a:xfrm>
          <a:prstGeom prst="rect">
            <a:avLst/>
          </a:prstGeom>
          <a:noFill/>
          <a:ln w="101600" cmpd="sng">
            <a:solidFill>
              <a:srgbClr val="75B6E5">
                <a:alpha val="50000"/>
              </a:srgbClr>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grpSp>
        <p:nvGrpSpPr>
          <p:cNvPr id="51" name="组合 50"/>
          <p:cNvGrpSpPr/>
          <p:nvPr/>
        </p:nvGrpSpPr>
        <p:grpSpPr>
          <a:xfrm>
            <a:off x="635" y="0"/>
            <a:ext cx="1109980" cy="1452880"/>
            <a:chOff x="1" y="0"/>
            <a:chExt cx="1748" cy="2288"/>
          </a:xfrm>
        </p:grpSpPr>
        <p:cxnSp>
          <p:nvCxnSpPr>
            <p:cNvPr id="52" name="直接连接符 51"/>
            <p:cNvCxnSpPr/>
            <p:nvPr>
              <p:custDataLst>
                <p:tags r:id="rId23"/>
              </p:custDataLst>
            </p:nvPr>
          </p:nvCxnSpPr>
          <p:spPr>
            <a:xfrm>
              <a:off x="1526" y="0"/>
              <a:ext cx="12" cy="2088"/>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53" name="直接连接符 52"/>
            <p:cNvCxnSpPr/>
            <p:nvPr>
              <p:custDataLst>
                <p:tags r:id="rId24"/>
              </p:custDataLst>
            </p:nvPr>
          </p:nvCxnSpPr>
          <p:spPr>
            <a:xfrm>
              <a:off x="1" y="2068"/>
              <a:ext cx="1548" cy="12"/>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54" name="直接连接符 53"/>
            <p:cNvCxnSpPr/>
            <p:nvPr>
              <p:custDataLst>
                <p:tags r:id="rId25"/>
              </p:custDataLst>
            </p:nvPr>
          </p:nvCxnSpPr>
          <p:spPr>
            <a:xfrm>
              <a:off x="1726" y="200"/>
              <a:ext cx="12" cy="2088"/>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55" name="直接连接符 54"/>
            <p:cNvCxnSpPr/>
            <p:nvPr>
              <p:custDataLst>
                <p:tags r:id="rId26"/>
              </p:custDataLst>
            </p:nvPr>
          </p:nvCxnSpPr>
          <p:spPr>
            <a:xfrm>
              <a:off x="201" y="2268"/>
              <a:ext cx="1548" cy="12"/>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56" name="直接连接符 55"/>
            <p:cNvCxnSpPr/>
            <p:nvPr>
              <p:custDataLst>
                <p:tags r:id="rId27"/>
              </p:custDataLst>
            </p:nvPr>
          </p:nvCxnSpPr>
          <p:spPr>
            <a:xfrm>
              <a:off x="1320" y="573"/>
              <a:ext cx="12" cy="1284"/>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57" name="直接连接符 56"/>
            <p:cNvCxnSpPr/>
            <p:nvPr>
              <p:custDataLst>
                <p:tags r:id="rId28"/>
              </p:custDataLst>
            </p:nvPr>
          </p:nvCxnSpPr>
          <p:spPr>
            <a:xfrm>
              <a:off x="444" y="1821"/>
              <a:ext cx="876" cy="12"/>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grpSp>
      <p:sp>
        <p:nvSpPr>
          <p:cNvPr id="4" name="object 25"/>
          <p:cNvSpPr txBox="1"/>
          <p:nvPr>
            <p:custDataLst>
              <p:tags r:id="rId29"/>
            </p:custDataLst>
          </p:nvPr>
        </p:nvSpPr>
        <p:spPr>
          <a:xfrm>
            <a:off x="281826" y="8427533"/>
            <a:ext cx="9268791" cy="492760"/>
          </a:xfrm>
          <a:prstGeom prst="rect">
            <a:avLst/>
          </a:prstGeom>
        </p:spPr>
        <p:txBody>
          <a:bodyPr vert="horz" wrap="square" lIns="0" tIns="13435" rIns="0" bIns="0" rtlCol="0">
            <a:spAutoFit/>
          </a:bodyPr>
          <a:p>
            <a:pPr marL="59690">
              <a:lnSpc>
                <a:spcPct val="100000"/>
              </a:lnSpc>
              <a:spcBef>
                <a:spcPts val="95"/>
              </a:spcBef>
            </a:pPr>
            <a:r>
              <a:rPr sz="3120" b="1" spc="-5" dirty="0">
                <a:solidFill>
                  <a:srgbClr val="007EBA"/>
                </a:solidFill>
                <a:latin typeface="微软雅黑" panose="020B0503020204020204" charset="-122"/>
                <a:ea typeface="微软雅黑" panose="020B0503020204020204" charset="-122"/>
                <a:cs typeface="微软雅黑" panose="020B0503020204020204" charset="-122"/>
              </a:rPr>
              <a:t>生态空间生态修复</a:t>
            </a:r>
            <a:endParaRPr sz="3120" b="1" spc="-5" dirty="0">
              <a:solidFill>
                <a:srgbClr val="007EBA"/>
              </a:solidFill>
              <a:latin typeface="微软雅黑" panose="020B0503020204020204" charset="-122"/>
              <a:ea typeface="微软雅黑" panose="020B0503020204020204" charset="-122"/>
              <a:cs typeface="微软雅黑" panose="020B0503020204020204" charset="-122"/>
            </a:endParaRPr>
          </a:p>
        </p:txBody>
      </p:sp>
      <p:sp>
        <p:nvSpPr>
          <p:cNvPr id="35" name="矩形 34"/>
          <p:cNvSpPr/>
          <p:nvPr>
            <p:custDataLst>
              <p:tags r:id="rId30"/>
            </p:custDataLst>
          </p:nvPr>
        </p:nvSpPr>
        <p:spPr>
          <a:xfrm>
            <a:off x="-218440" y="8920480"/>
            <a:ext cx="9841230" cy="2091690"/>
          </a:xfrm>
          <a:prstGeom prst="rect">
            <a:avLst/>
          </a:prstGeom>
          <a:noFill/>
          <a:ln>
            <a:noFill/>
          </a:ln>
        </p:spPr>
        <p:txBody>
          <a:bodyPr wrap="square" rtlCol="0" anchor="t">
            <a:spAutoFit/>
          </a:bodyPr>
          <a:p>
            <a:pPr marL="179705" marR="5715" indent="395605" algn="l" fontAlgn="auto">
              <a:lnSpc>
                <a:spcPct val="150000"/>
              </a:lnSpc>
              <a:spcBef>
                <a:spcPts val="400"/>
              </a:spcBef>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1、提升森林质量，完善森林防火措施    </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l" fontAlgn="auto">
              <a:lnSpc>
                <a:spcPct val="150000"/>
              </a:lnSpc>
              <a:spcBef>
                <a:spcPts val="400"/>
              </a:spcBef>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2、加大水生态安全建设力度，促进流域生态综合治理</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l" fontAlgn="auto">
              <a:lnSpc>
                <a:spcPct val="150000"/>
              </a:lnSpc>
              <a:spcBef>
                <a:spcPts val="400"/>
              </a:spcBef>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3、建立自然保护地体系，强化生物多样性保护修复                          </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l" fontAlgn="auto">
              <a:lnSpc>
                <a:spcPct val="150000"/>
              </a:lnSpc>
              <a:spcBef>
                <a:spcPts val="400"/>
              </a:spcBef>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4、深化殡葬改革，完善生态公墓建设</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p:txBody>
      </p:sp>
      <p:sp>
        <p:nvSpPr>
          <p:cNvPr id="6" name="object 25"/>
          <p:cNvSpPr txBox="1"/>
          <p:nvPr>
            <p:custDataLst>
              <p:tags r:id="rId31"/>
            </p:custDataLst>
          </p:nvPr>
        </p:nvSpPr>
        <p:spPr>
          <a:xfrm>
            <a:off x="6698501" y="8412928"/>
            <a:ext cx="9268791" cy="492760"/>
          </a:xfrm>
          <a:prstGeom prst="rect">
            <a:avLst/>
          </a:prstGeom>
        </p:spPr>
        <p:txBody>
          <a:bodyPr vert="horz" wrap="square" lIns="0" tIns="13435" rIns="0" bIns="0" rtlCol="0">
            <a:spAutoFit/>
          </a:bodyPr>
          <a:p>
            <a:pPr marL="59690">
              <a:lnSpc>
                <a:spcPct val="100000"/>
              </a:lnSpc>
              <a:spcBef>
                <a:spcPts val="95"/>
              </a:spcBef>
            </a:pPr>
            <a:r>
              <a:rPr sz="3120" b="1" spc="-5" dirty="0">
                <a:solidFill>
                  <a:srgbClr val="007EBA"/>
                </a:solidFill>
                <a:latin typeface="微软雅黑" panose="020B0503020204020204" charset="-122"/>
                <a:ea typeface="微软雅黑" panose="020B0503020204020204" charset="-122"/>
                <a:cs typeface="微软雅黑" panose="020B0503020204020204" charset="-122"/>
              </a:rPr>
              <a:t>农业空间生态修复</a:t>
            </a:r>
            <a:endParaRPr sz="3120" b="1" spc="-5" dirty="0">
              <a:solidFill>
                <a:srgbClr val="007EBA"/>
              </a:solidFill>
              <a:latin typeface="微软雅黑" panose="020B0503020204020204" charset="-122"/>
              <a:ea typeface="微软雅黑" panose="020B0503020204020204" charset="-122"/>
              <a:cs typeface="微软雅黑" panose="020B0503020204020204" charset="-122"/>
            </a:endParaRPr>
          </a:p>
        </p:txBody>
      </p:sp>
      <p:sp>
        <p:nvSpPr>
          <p:cNvPr id="22" name="矩形 21"/>
          <p:cNvSpPr/>
          <p:nvPr>
            <p:custDataLst>
              <p:tags r:id="rId32"/>
            </p:custDataLst>
          </p:nvPr>
        </p:nvSpPr>
        <p:spPr>
          <a:xfrm>
            <a:off x="6101715" y="8920480"/>
            <a:ext cx="4663440" cy="2091690"/>
          </a:xfrm>
          <a:prstGeom prst="rect">
            <a:avLst/>
          </a:prstGeom>
          <a:noFill/>
          <a:ln>
            <a:noFill/>
          </a:ln>
        </p:spPr>
        <p:txBody>
          <a:bodyPr wrap="square" rtlCol="0" anchor="t">
            <a:spAutoFit/>
          </a:bodyPr>
          <a:p>
            <a:pPr marL="179705" marR="5715" indent="395605" algn="l" fontAlgn="auto">
              <a:lnSpc>
                <a:spcPct val="150000"/>
              </a:lnSpc>
              <a:spcBef>
                <a:spcPts val="400"/>
              </a:spcBef>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1、提升耕地质量，加强农田保护</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l" fontAlgn="auto">
              <a:lnSpc>
                <a:spcPct val="150000"/>
              </a:lnSpc>
              <a:spcBef>
                <a:spcPts val="400"/>
              </a:spcBef>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2、发展生态经济产业</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l" fontAlgn="auto">
              <a:lnSpc>
                <a:spcPct val="150000"/>
              </a:lnSpc>
              <a:spcBef>
                <a:spcPts val="400"/>
              </a:spcBef>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3、整治农村人居环境   </a:t>
            </a:r>
            <a:r>
              <a:rPr lang="en-US" sz="2000" b="1" dirty="0">
                <a:solidFill>
                  <a:schemeClr val="accent1"/>
                </a:solidFill>
                <a:effectLst>
                  <a:outerShdw blurRad="38100" dist="25400" dir="5400000" algn="ctr" rotWithShape="0">
                    <a:srgbClr val="6E747A">
                      <a:alpha val="43000"/>
                    </a:srgbClr>
                  </a:outerShdw>
                </a:effectLst>
                <a:latin typeface="微软雅黑" panose="020B0503020204020204" charset="-122"/>
                <a:ea typeface="微软雅黑" panose="020B0503020204020204" charset="-122"/>
                <a:cs typeface="微软雅黑" panose="020B0503020204020204" charset="-122"/>
                <a:sym typeface="+mn-ea"/>
              </a:rPr>
              <a:t>                    </a:t>
            </a:r>
            <a:endParaRPr lang="en-US" sz="2000" b="1" dirty="0">
              <a:solidFill>
                <a:schemeClr val="accent1"/>
              </a:solidFill>
              <a:effectLst>
                <a:outerShdw blurRad="38100" dist="25400" dir="5400000" algn="ctr" rotWithShape="0">
                  <a:srgbClr val="6E747A">
                    <a:alpha val="43000"/>
                  </a:srgbClr>
                </a:outerShdw>
              </a:effectLst>
              <a:latin typeface="微软雅黑" panose="020B0503020204020204" charset="-122"/>
              <a:ea typeface="微软雅黑" panose="020B0503020204020204" charset="-122"/>
              <a:cs typeface="微软雅黑" panose="020B0503020204020204" charset="-122"/>
              <a:sym typeface="+mn-ea"/>
            </a:endParaRPr>
          </a:p>
          <a:p>
            <a:pPr marL="179705" marR="5715" indent="395605" algn="l" fontAlgn="auto">
              <a:lnSpc>
                <a:spcPct val="150000"/>
              </a:lnSpc>
              <a:spcBef>
                <a:spcPts val="400"/>
              </a:spcBef>
              <a:buClrTx/>
              <a:buSzTx/>
              <a:buFontTx/>
            </a:pPr>
            <a:endParaRPr sz="2000" b="1" dirty="0">
              <a:solidFill>
                <a:schemeClr val="accent1"/>
              </a:solidFill>
              <a:effectLst>
                <a:outerShdw blurRad="38100" dist="25400" dir="5400000" algn="ctr" rotWithShape="0">
                  <a:srgbClr val="6E747A">
                    <a:alpha val="43000"/>
                  </a:srgbClr>
                </a:outerShdw>
              </a:effectLst>
              <a:latin typeface="微软雅黑" panose="020B0503020204020204" charset="-122"/>
              <a:ea typeface="微软雅黑" panose="020B0503020204020204" charset="-122"/>
              <a:cs typeface="微软雅黑" panose="020B0503020204020204" charset="-122"/>
              <a:sym typeface="+mn-ea"/>
            </a:endParaRPr>
          </a:p>
        </p:txBody>
      </p:sp>
      <p:sp>
        <p:nvSpPr>
          <p:cNvPr id="23" name="object 25"/>
          <p:cNvSpPr txBox="1"/>
          <p:nvPr>
            <p:custDataLst>
              <p:tags r:id="rId33"/>
            </p:custDataLst>
          </p:nvPr>
        </p:nvSpPr>
        <p:spPr>
          <a:xfrm>
            <a:off x="281826" y="11351708"/>
            <a:ext cx="9268791" cy="492760"/>
          </a:xfrm>
          <a:prstGeom prst="rect">
            <a:avLst/>
          </a:prstGeom>
        </p:spPr>
        <p:txBody>
          <a:bodyPr vert="horz" wrap="square" lIns="0" tIns="13435" rIns="0" bIns="0" rtlCol="0">
            <a:spAutoFit/>
          </a:bodyPr>
          <a:p>
            <a:pPr marL="59690">
              <a:lnSpc>
                <a:spcPct val="100000"/>
              </a:lnSpc>
              <a:spcBef>
                <a:spcPts val="95"/>
              </a:spcBef>
            </a:pPr>
            <a:r>
              <a:rPr sz="3120" b="1" spc="-5" dirty="0">
                <a:solidFill>
                  <a:srgbClr val="007EBA"/>
                </a:solidFill>
                <a:latin typeface="微软雅黑" panose="020B0503020204020204" charset="-122"/>
                <a:ea typeface="微软雅黑" panose="020B0503020204020204" charset="-122"/>
                <a:cs typeface="微软雅黑" panose="020B0503020204020204" charset="-122"/>
              </a:rPr>
              <a:t>城镇空间生态修复</a:t>
            </a:r>
            <a:endParaRPr sz="3120" b="1" spc="-5" dirty="0">
              <a:solidFill>
                <a:srgbClr val="007EBA"/>
              </a:solidFill>
              <a:latin typeface="微软雅黑" panose="020B0503020204020204" charset="-122"/>
              <a:ea typeface="微软雅黑" panose="020B0503020204020204" charset="-122"/>
              <a:cs typeface="微软雅黑" panose="020B0503020204020204" charset="-122"/>
            </a:endParaRPr>
          </a:p>
        </p:txBody>
      </p:sp>
      <p:sp>
        <p:nvSpPr>
          <p:cNvPr id="24" name="矩形 23"/>
          <p:cNvSpPr/>
          <p:nvPr>
            <p:custDataLst>
              <p:tags r:id="rId34"/>
            </p:custDataLst>
          </p:nvPr>
        </p:nvSpPr>
        <p:spPr>
          <a:xfrm>
            <a:off x="-218440" y="11871325"/>
            <a:ext cx="5745480" cy="2604770"/>
          </a:xfrm>
          <a:prstGeom prst="rect">
            <a:avLst/>
          </a:prstGeom>
          <a:noFill/>
          <a:ln>
            <a:noFill/>
          </a:ln>
        </p:spPr>
        <p:txBody>
          <a:bodyPr wrap="square" rtlCol="0" anchor="t">
            <a:spAutoFit/>
          </a:bodyPr>
          <a:p>
            <a:pPr marL="179705" marR="5715" indent="395605" algn="l" fontAlgn="auto">
              <a:lnSpc>
                <a:spcPct val="150000"/>
              </a:lnSpc>
              <a:spcBef>
                <a:spcPts val="400"/>
              </a:spcBef>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1、开展矿山生态修复，推进绿色矿山建设</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l" fontAlgn="auto">
              <a:lnSpc>
                <a:spcPct val="150000"/>
              </a:lnSpc>
              <a:spcBef>
                <a:spcPts val="400"/>
              </a:spcBef>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2、加强城镇绿地空间建设</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l" fontAlgn="auto">
              <a:lnSpc>
                <a:spcPct val="150000"/>
              </a:lnSpc>
              <a:spcBef>
                <a:spcPts val="400"/>
              </a:spcBef>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3、建设避难场所，防治重大风险</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l" fontAlgn="auto">
              <a:lnSpc>
                <a:spcPct val="150000"/>
              </a:lnSpc>
              <a:spcBef>
                <a:spcPts val="400"/>
              </a:spcBef>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4、整治城乡人居环境，全力提质改造</a:t>
            </a:r>
            <a:r>
              <a:rPr lang="en-US" sz="2000" b="1" dirty="0">
                <a:solidFill>
                  <a:schemeClr val="accent1"/>
                </a:solidFill>
                <a:effectLst>
                  <a:outerShdw blurRad="38100" dist="25400" dir="5400000" algn="ctr" rotWithShape="0">
                    <a:srgbClr val="6E747A">
                      <a:alpha val="43000"/>
                    </a:srgbClr>
                  </a:outerShdw>
                </a:effectLst>
                <a:latin typeface="微软雅黑" panose="020B0503020204020204" charset="-122"/>
                <a:ea typeface="微软雅黑" panose="020B0503020204020204" charset="-122"/>
                <a:cs typeface="微软雅黑" panose="020B0503020204020204" charset="-122"/>
                <a:sym typeface="+mn-ea"/>
              </a:rPr>
              <a:t>                  </a:t>
            </a:r>
            <a:endParaRPr lang="en-US" sz="2000" b="1" dirty="0">
              <a:solidFill>
                <a:schemeClr val="accent1"/>
              </a:solidFill>
              <a:effectLst>
                <a:outerShdw blurRad="38100" dist="25400" dir="5400000" algn="ctr" rotWithShape="0">
                  <a:srgbClr val="6E747A">
                    <a:alpha val="43000"/>
                  </a:srgbClr>
                </a:outerShdw>
              </a:effectLst>
              <a:latin typeface="微软雅黑" panose="020B0503020204020204" charset="-122"/>
              <a:ea typeface="微软雅黑" panose="020B0503020204020204" charset="-122"/>
              <a:cs typeface="微软雅黑" panose="020B0503020204020204" charset="-122"/>
              <a:sym typeface="+mn-ea"/>
            </a:endParaRPr>
          </a:p>
          <a:p>
            <a:pPr marL="179705" marR="5715" indent="395605" algn="l" fontAlgn="auto">
              <a:lnSpc>
                <a:spcPct val="150000"/>
              </a:lnSpc>
              <a:spcBef>
                <a:spcPts val="400"/>
              </a:spcBef>
              <a:buClrTx/>
              <a:buSzTx/>
              <a:buFontTx/>
            </a:pPr>
            <a:endParaRPr sz="2000" b="1" dirty="0">
              <a:solidFill>
                <a:schemeClr val="accent1"/>
              </a:solidFill>
              <a:effectLst>
                <a:outerShdw blurRad="38100" dist="25400" dir="5400000" algn="ctr" rotWithShape="0">
                  <a:srgbClr val="6E747A">
                    <a:alpha val="43000"/>
                  </a:srgbClr>
                </a:outerShdw>
              </a:effectLst>
              <a:latin typeface="微软雅黑" panose="020B0503020204020204" charset="-122"/>
              <a:ea typeface="微软雅黑" panose="020B0503020204020204" charset="-122"/>
              <a:cs typeface="微软雅黑" panose="020B0503020204020204" charset="-122"/>
              <a:sym typeface="+mn-ea"/>
            </a:endParaRPr>
          </a:p>
        </p:txBody>
      </p:sp>
      <p:sp>
        <p:nvSpPr>
          <p:cNvPr id="25" name="object 25"/>
          <p:cNvSpPr txBox="1"/>
          <p:nvPr>
            <p:custDataLst>
              <p:tags r:id="rId35"/>
            </p:custDataLst>
          </p:nvPr>
        </p:nvSpPr>
        <p:spPr>
          <a:xfrm>
            <a:off x="4599191" y="11358693"/>
            <a:ext cx="9268791" cy="492760"/>
          </a:xfrm>
          <a:prstGeom prst="rect">
            <a:avLst/>
          </a:prstGeom>
        </p:spPr>
        <p:txBody>
          <a:bodyPr vert="horz" wrap="square" lIns="0" tIns="13435" rIns="0" bIns="0" rtlCol="0">
            <a:spAutoFit/>
          </a:bodyPr>
          <a:p>
            <a:pPr marL="59690">
              <a:lnSpc>
                <a:spcPct val="100000"/>
              </a:lnSpc>
              <a:spcBef>
                <a:spcPts val="95"/>
              </a:spcBef>
            </a:pPr>
            <a:r>
              <a:rPr sz="3120" b="1" spc="-5" dirty="0">
                <a:solidFill>
                  <a:srgbClr val="007EBA"/>
                </a:solidFill>
                <a:latin typeface="微软雅黑" panose="020B0503020204020204" charset="-122"/>
                <a:ea typeface="微软雅黑" panose="020B0503020204020204" charset="-122"/>
                <a:cs typeface="微软雅黑" panose="020B0503020204020204" charset="-122"/>
              </a:rPr>
              <a:t>三类空间相邻或冲突区域生态修复</a:t>
            </a:r>
            <a:endParaRPr sz="3120" b="1" spc="-5" dirty="0">
              <a:solidFill>
                <a:srgbClr val="007EBA"/>
              </a:solidFill>
              <a:latin typeface="微软雅黑" panose="020B0503020204020204" charset="-122"/>
              <a:ea typeface="微软雅黑" panose="020B0503020204020204" charset="-122"/>
              <a:cs typeface="微软雅黑" panose="020B0503020204020204" charset="-122"/>
            </a:endParaRPr>
          </a:p>
        </p:txBody>
      </p:sp>
      <p:sp>
        <p:nvSpPr>
          <p:cNvPr id="29" name="矩形 28"/>
          <p:cNvSpPr/>
          <p:nvPr>
            <p:custDataLst>
              <p:tags r:id="rId36"/>
            </p:custDataLst>
          </p:nvPr>
        </p:nvSpPr>
        <p:spPr>
          <a:xfrm>
            <a:off x="6101715" y="12109450"/>
            <a:ext cx="4663440" cy="1065530"/>
          </a:xfrm>
          <a:prstGeom prst="rect">
            <a:avLst/>
          </a:prstGeom>
          <a:noFill/>
          <a:ln>
            <a:noFill/>
          </a:ln>
        </p:spPr>
        <p:txBody>
          <a:bodyPr wrap="square" rtlCol="0" anchor="t">
            <a:spAutoFit/>
          </a:bodyPr>
          <a:p>
            <a:pPr marL="179705" marR="5715" indent="395605" algn="l" fontAlgn="auto">
              <a:lnSpc>
                <a:spcPct val="150000"/>
              </a:lnSpc>
              <a:spcBef>
                <a:spcPts val="400"/>
              </a:spcBef>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1、优化农业生产空间</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endParaRPr>
          </a:p>
          <a:p>
            <a:pPr marL="179705" marR="5715" indent="395605" algn="l" fontAlgn="auto">
              <a:lnSpc>
                <a:spcPct val="150000"/>
              </a:lnSpc>
              <a:spcBef>
                <a:spcPts val="400"/>
              </a:spcBef>
              <a:buClrTx/>
              <a:buSzTx/>
              <a:buFontTx/>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sym typeface="+mn-ea"/>
              </a:rPr>
              <a:t>2、优化国土空间格局</a:t>
            </a:r>
            <a:endParaRPr sz="2000" b="1" dirty="0">
              <a:solidFill>
                <a:schemeClr val="accent1"/>
              </a:solidFill>
              <a:effectLst>
                <a:outerShdw blurRad="38100" dist="25400" dir="5400000" algn="ctr" rotWithShape="0">
                  <a:srgbClr val="6E747A">
                    <a:alpha val="43000"/>
                  </a:srgbClr>
                </a:outerShdw>
              </a:effectLst>
              <a:latin typeface="微软雅黑" panose="020B0503020204020204" charset="-122"/>
              <a:ea typeface="微软雅黑" panose="020B0503020204020204" charset="-122"/>
              <a:cs typeface="微软雅黑" panose="020B0503020204020204" charset="-122"/>
              <a:sym typeface="+mn-ea"/>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descr="F:/樊晓梅/3、彭阳县控制性详细规划/1、基础资料/彭阳图片/e7f4a19ca9bf95e73bd30b321f31c1b.jpge7f4a19ca9bf95e73bd30b321f31c1b"/>
          <p:cNvPicPr>
            <a:picLocks noChangeAspect="1"/>
          </p:cNvPicPr>
          <p:nvPr/>
        </p:nvPicPr>
        <p:blipFill>
          <a:blip r:embed="rId1">
            <a:clrChange>
              <a:clrFrom>
                <a:srgbClr val="E1E9FC">
                  <a:alpha val="100000"/>
                </a:srgbClr>
              </a:clrFrom>
              <a:clrTo>
                <a:srgbClr val="E1E9FC">
                  <a:alpha val="100000"/>
                  <a:alpha val="0"/>
                </a:srgbClr>
              </a:clrTo>
            </a:clrChange>
          </a:blip>
          <a:srcRect l="1172" r="1172"/>
          <a:stretch>
            <a:fillRect/>
          </a:stretch>
        </p:blipFill>
        <p:spPr>
          <a:xfrm>
            <a:off x="0" y="0"/>
            <a:ext cx="10691495" cy="8207375"/>
          </a:xfrm>
          <a:prstGeom prst="rect">
            <a:avLst/>
          </a:prstGeom>
          <a:solidFill>
            <a:schemeClr val="bg1">
              <a:alpha val="98000"/>
            </a:schemeClr>
          </a:solidFill>
        </p:spPr>
      </p:pic>
      <p:sp>
        <p:nvSpPr>
          <p:cNvPr id="4" name="object 4"/>
          <p:cNvSpPr txBox="1"/>
          <p:nvPr/>
        </p:nvSpPr>
        <p:spPr>
          <a:xfrm>
            <a:off x="905353" y="9372020"/>
            <a:ext cx="6816738" cy="836930"/>
          </a:xfrm>
          <a:prstGeom prst="rect">
            <a:avLst/>
          </a:prstGeom>
        </p:spPr>
        <p:txBody>
          <a:bodyPr vert="horz" wrap="square" lIns="0" tIns="14143" rIns="0" bIns="0" rtlCol="0">
            <a:spAutoFit/>
          </a:bodyPr>
          <a:lstStyle/>
          <a:p>
            <a:pPr marL="12700" algn="l" defTabSz="914400">
              <a:spcBef>
                <a:spcPts val="100"/>
              </a:spcBef>
              <a:buClrTx/>
              <a:buSzTx/>
              <a:buFontTx/>
            </a:pPr>
            <a:r>
              <a:rPr lang="en-US" altLang="zh-CN" sz="5350" b="1" dirty="0">
                <a:solidFill>
                  <a:srgbClr val="2E5496"/>
                </a:solidFill>
                <a:latin typeface="微软雅黑" panose="020B0503020204020204" charset="-122"/>
                <a:ea typeface="微软雅黑" panose="020B0503020204020204" charset="-122"/>
                <a:cs typeface="Arial Unicode MS" panose="020B0604020202020204" charset="-122"/>
              </a:rPr>
              <a:t>7.重点项目</a:t>
            </a:r>
            <a:endParaRPr lang="en-US" altLang="zh-CN" sz="5350" b="1" dirty="0">
              <a:solidFill>
                <a:srgbClr val="2E5496"/>
              </a:solidFill>
              <a:latin typeface="微软雅黑" panose="020B0503020204020204" charset="-122"/>
              <a:ea typeface="微软雅黑" panose="020B0503020204020204" charset="-122"/>
              <a:cs typeface="Arial Unicode MS" panose="020B0604020202020204" charset="-122"/>
            </a:endParaRPr>
          </a:p>
        </p:txBody>
      </p:sp>
      <p:sp>
        <p:nvSpPr>
          <p:cNvPr id="5" name="object 5"/>
          <p:cNvSpPr txBox="1"/>
          <p:nvPr/>
        </p:nvSpPr>
        <p:spPr>
          <a:xfrm>
            <a:off x="1345565" y="10564495"/>
            <a:ext cx="6005195" cy="4422775"/>
          </a:xfrm>
          <a:prstGeom prst="rect">
            <a:avLst/>
          </a:prstGeom>
        </p:spPr>
        <p:txBody>
          <a:bodyPr vert="horz" wrap="square" lIns="0" tIns="14850" rIns="0" bIns="0" rtlCol="0">
            <a:spAutoFit/>
          </a:bodyPr>
          <a:lstStyle/>
          <a:p>
            <a:pPr marL="342265" indent="-342265" defTabSz="914400">
              <a:spcBef>
                <a:spcPts val="600"/>
              </a:spcBef>
              <a:buFont typeface="Arial" panose="020B0604020202020204"/>
              <a:buChar char="•"/>
              <a:tabLst>
                <a:tab pos="342265" algn="l"/>
                <a:tab pos="342900" algn="l"/>
              </a:tabLst>
            </a:pPr>
            <a:r>
              <a:rPr lang="en-US" sz="3200">
                <a:latin typeface="微软雅黑" panose="020B0503020204020204" charset="-122"/>
                <a:ea typeface="微软雅黑" panose="020B0503020204020204" charset="-122"/>
                <a:cs typeface="微软雅黑" panose="020B0503020204020204" charset="-122"/>
                <a:sym typeface="+mn-ea"/>
              </a:rPr>
              <a:t> </a:t>
            </a:r>
            <a:r>
              <a:rPr sz="3200">
                <a:latin typeface="微软雅黑" panose="020B0503020204020204" charset="-122"/>
                <a:ea typeface="微软雅黑" panose="020B0503020204020204" charset="-122"/>
                <a:cs typeface="微软雅黑" panose="020B0503020204020204" charset="-122"/>
                <a:sym typeface="+mn-ea"/>
              </a:rPr>
              <a:t>分区重点项目</a:t>
            </a:r>
            <a:endParaRPr sz="3200">
              <a:latin typeface="微软雅黑" panose="020B0503020204020204" charset="-122"/>
              <a:ea typeface="微软雅黑" panose="020B0503020204020204" charset="-122"/>
              <a:cs typeface="微软雅黑" panose="020B0503020204020204" charset="-122"/>
              <a:sym typeface="+mn-ea"/>
            </a:endParaRPr>
          </a:p>
          <a:p>
            <a:pPr marL="342265" indent="-342265" defTabSz="914400">
              <a:spcBef>
                <a:spcPts val="600"/>
              </a:spcBef>
              <a:buFont typeface="Arial" panose="020B0604020202020204"/>
              <a:buChar char="•"/>
              <a:tabLst>
                <a:tab pos="342265" algn="l"/>
                <a:tab pos="342900" algn="l"/>
              </a:tabLst>
            </a:pPr>
            <a:endParaRPr sz="3200">
              <a:latin typeface="微软雅黑" panose="020B0503020204020204" charset="-122"/>
              <a:ea typeface="微软雅黑" panose="020B0503020204020204" charset="-122"/>
              <a:cs typeface="微软雅黑" panose="020B0503020204020204" charset="-122"/>
            </a:endParaRPr>
          </a:p>
          <a:p>
            <a:pPr marL="342265" indent="-342265" defTabSz="914400">
              <a:spcBef>
                <a:spcPts val="600"/>
              </a:spcBef>
              <a:buFont typeface="Arial" panose="020B0604020202020204"/>
              <a:buChar char="•"/>
              <a:tabLst>
                <a:tab pos="342265" algn="l"/>
                <a:tab pos="342900" algn="l"/>
              </a:tabLst>
            </a:pPr>
            <a:r>
              <a:rPr lang="en-US" sz="3200">
                <a:latin typeface="微软雅黑" panose="020B0503020204020204" charset="-122"/>
                <a:ea typeface="微软雅黑" panose="020B0503020204020204" charset="-122"/>
                <a:cs typeface="微软雅黑" panose="020B0503020204020204" charset="-122"/>
                <a:sym typeface="+mn-ea"/>
              </a:rPr>
              <a:t> </a:t>
            </a:r>
            <a:r>
              <a:rPr sz="3200">
                <a:latin typeface="微软雅黑" panose="020B0503020204020204" charset="-122"/>
                <a:ea typeface="微软雅黑" panose="020B0503020204020204" charset="-122"/>
                <a:cs typeface="微软雅黑" panose="020B0503020204020204" charset="-122"/>
                <a:sym typeface="+mn-ea"/>
              </a:rPr>
              <a:t>跨分区重点项目</a:t>
            </a:r>
            <a:endParaRPr sz="3200">
              <a:latin typeface="微软雅黑" panose="020B0503020204020204" charset="-122"/>
              <a:ea typeface="微软雅黑" panose="020B0503020204020204" charset="-122"/>
              <a:cs typeface="微软雅黑" panose="020B0503020204020204" charset="-122"/>
              <a:sym typeface="+mn-ea"/>
            </a:endParaRPr>
          </a:p>
          <a:p>
            <a:pPr marL="342265" indent="-342265" defTabSz="914400">
              <a:spcBef>
                <a:spcPts val="600"/>
              </a:spcBef>
              <a:buFont typeface="Arial" panose="020B0604020202020204"/>
              <a:buChar char="•"/>
              <a:tabLst>
                <a:tab pos="342265" algn="l"/>
                <a:tab pos="342900" algn="l"/>
              </a:tabLst>
            </a:pPr>
            <a:endParaRPr sz="3200">
              <a:solidFill>
                <a:schemeClr val="tx1"/>
              </a:solidFill>
              <a:latin typeface="微软雅黑" panose="020B0503020204020204" charset="-122"/>
              <a:ea typeface="微软雅黑" panose="020B0503020204020204" charset="-122"/>
              <a:cs typeface="微软雅黑" panose="020B0503020204020204" charset="-122"/>
              <a:sym typeface="+mn-ea"/>
            </a:endParaRPr>
          </a:p>
          <a:p>
            <a:pPr marL="342265" indent="-342265" defTabSz="914400">
              <a:spcBef>
                <a:spcPts val="600"/>
              </a:spcBef>
              <a:buFont typeface="Arial" panose="020B0604020202020204"/>
              <a:buChar char="•"/>
              <a:tabLst>
                <a:tab pos="342265" algn="l"/>
                <a:tab pos="342900" algn="l"/>
              </a:tabLst>
            </a:pPr>
            <a:r>
              <a:rPr lang="en-US" sz="3200">
                <a:solidFill>
                  <a:schemeClr val="tx1"/>
                </a:solidFill>
                <a:latin typeface="微软雅黑" panose="020B0503020204020204" charset="-122"/>
                <a:ea typeface="微软雅黑" panose="020B0503020204020204" charset="-122"/>
                <a:cs typeface="微软雅黑" panose="020B0503020204020204" charset="-122"/>
                <a:sym typeface="+mn-ea"/>
              </a:rPr>
              <a:t> </a:t>
            </a:r>
            <a:r>
              <a:rPr sz="3200">
                <a:solidFill>
                  <a:schemeClr val="tx1"/>
                </a:solidFill>
                <a:latin typeface="微软雅黑" panose="020B0503020204020204" charset="-122"/>
                <a:ea typeface="微软雅黑" panose="020B0503020204020204" charset="-122"/>
                <a:cs typeface="微软雅黑" panose="020B0503020204020204" charset="-122"/>
                <a:sym typeface="+mn-ea"/>
              </a:rPr>
              <a:t>其他重点项目</a:t>
            </a:r>
            <a:endParaRPr sz="3200">
              <a:solidFill>
                <a:schemeClr val="tx1"/>
              </a:solidFill>
              <a:latin typeface="微软雅黑" panose="020B0503020204020204" charset="-122"/>
              <a:ea typeface="微软雅黑" panose="020B0503020204020204" charset="-122"/>
              <a:cs typeface="微软雅黑" panose="020B0503020204020204" charset="-122"/>
              <a:sym typeface="+mn-ea"/>
            </a:endParaRPr>
          </a:p>
          <a:p>
            <a:pPr marL="342265" indent="-342265" defTabSz="914400">
              <a:spcBef>
                <a:spcPts val="600"/>
              </a:spcBef>
              <a:buFont typeface="Arial" panose="020B0604020202020204"/>
              <a:buChar char="•"/>
              <a:tabLst>
                <a:tab pos="342265" algn="l"/>
                <a:tab pos="342900" algn="l"/>
              </a:tabLst>
            </a:pPr>
            <a:endParaRPr sz="3200">
              <a:solidFill>
                <a:schemeClr val="tx1"/>
              </a:solidFill>
              <a:latin typeface="微软雅黑" panose="020B0503020204020204" charset="-122"/>
              <a:ea typeface="微软雅黑" panose="020B0503020204020204" charset="-122"/>
              <a:cs typeface="微软雅黑" panose="020B0503020204020204" charset="-122"/>
              <a:sym typeface="+mn-ea"/>
            </a:endParaRPr>
          </a:p>
          <a:p>
            <a:pPr marL="342265" indent="-342265" defTabSz="914400">
              <a:spcBef>
                <a:spcPts val="600"/>
              </a:spcBef>
              <a:buFont typeface="Arial" panose="020B0604020202020204"/>
              <a:buChar char="•"/>
              <a:tabLst>
                <a:tab pos="342265" algn="l"/>
                <a:tab pos="342900" algn="l"/>
              </a:tabLst>
            </a:pPr>
            <a:r>
              <a:rPr lang="en-US" sz="3200">
                <a:solidFill>
                  <a:schemeClr val="tx1"/>
                </a:solidFill>
                <a:latin typeface="微软雅黑" panose="020B0503020204020204" charset="-122"/>
                <a:ea typeface="微软雅黑" panose="020B0503020204020204" charset="-122"/>
                <a:cs typeface="微软雅黑" panose="020B0503020204020204" charset="-122"/>
                <a:sym typeface="+mn-ea"/>
              </a:rPr>
              <a:t> </a:t>
            </a:r>
            <a:r>
              <a:rPr sz="3200">
                <a:solidFill>
                  <a:schemeClr val="tx1"/>
                </a:solidFill>
                <a:latin typeface="微软雅黑" panose="020B0503020204020204" charset="-122"/>
                <a:ea typeface="微软雅黑" panose="020B0503020204020204" charset="-122"/>
                <a:cs typeface="微软雅黑" panose="020B0503020204020204" charset="-122"/>
                <a:sym typeface="+mn-ea"/>
              </a:rPr>
              <a:t>时序安排</a:t>
            </a:r>
            <a:endParaRPr sz="3200">
              <a:solidFill>
                <a:schemeClr val="tx1"/>
              </a:solidFill>
              <a:latin typeface="微软雅黑" panose="020B0503020204020204" charset="-122"/>
              <a:ea typeface="微软雅黑" panose="020B0503020204020204" charset="-122"/>
              <a:cs typeface="微软雅黑" panose="020B0503020204020204" charset="-122"/>
              <a:sym typeface="+mn-ea"/>
            </a:endParaRPr>
          </a:p>
          <a:p>
            <a:pPr defTabSz="1018540">
              <a:spcBef>
                <a:spcPts val="55"/>
              </a:spcBef>
              <a:buFont typeface="Arial" panose="020B0604020202020204"/>
              <a:buChar char="•"/>
            </a:pPr>
            <a:endParaRPr sz="3200" dirty="0">
              <a:solidFill>
                <a:schemeClr val="tx1"/>
              </a:solidFill>
              <a:latin typeface="微软雅黑" panose="020B0503020204020204" charset="-122"/>
              <a:ea typeface="微软雅黑" panose="020B0503020204020204" charset="-122"/>
              <a:cs typeface="微软雅黑" panose="020B0503020204020204" charset="-122"/>
              <a:sym typeface="+mn-ea"/>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alpha val="0"/>
              </a:schemeClr>
            </a:gs>
            <a:gs pos="81000">
              <a:srgbClr val="C4E3EE">
                <a:lumMod val="85000"/>
                <a:lumOff val="15000"/>
                <a:alpha val="85000"/>
              </a:srgbClr>
            </a:gs>
            <a:gs pos="94000">
              <a:schemeClr val="accent1">
                <a:lumMod val="45000"/>
                <a:lumOff val="55000"/>
                <a:alpha val="90000"/>
              </a:schemeClr>
            </a:gs>
            <a:gs pos="67000">
              <a:schemeClr val="accent1">
                <a:lumMod val="25000"/>
                <a:lumOff val="75000"/>
                <a:alpha val="85000"/>
              </a:schemeClr>
            </a:gs>
            <a:gs pos="52000">
              <a:schemeClr val="accent1">
                <a:lumMod val="22000"/>
                <a:lumOff val="78000"/>
                <a:alpha val="80000"/>
              </a:schemeClr>
            </a:gs>
          </a:gsLst>
          <a:path path="circle">
            <a:fillToRect l="100000" t="100000"/>
          </a:path>
          <a:tileRect r="-100000" b="-100000"/>
        </a:gradFill>
        <a:effectLst/>
      </p:bgPr>
    </p:bg>
    <p:spTree>
      <p:nvGrpSpPr>
        <p:cNvPr id="1" name=""/>
        <p:cNvGrpSpPr/>
        <p:nvPr/>
      </p:nvGrpSpPr>
      <p:grpSpPr/>
      <p:sp>
        <p:nvSpPr>
          <p:cNvPr id="4" name="矩形: 圆角 4"/>
          <p:cNvSpPr/>
          <p:nvPr>
            <p:custDataLst>
              <p:tags r:id="rId1"/>
            </p:custDataLst>
          </p:nvPr>
        </p:nvSpPr>
        <p:spPr>
          <a:xfrm>
            <a:off x="473075" y="10198735"/>
            <a:ext cx="9855200" cy="1605915"/>
          </a:xfrm>
          <a:prstGeom prst="roundRect">
            <a:avLst>
              <a:gd name="adj" fmla="val 23257"/>
            </a:avLst>
          </a:prstGeom>
          <a:solidFill>
            <a:schemeClr val="accent3">
              <a:lumMod val="40000"/>
              <a:lumOff val="60000"/>
              <a:alpha val="61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 name="矩形: 圆角 4"/>
          <p:cNvSpPr/>
          <p:nvPr>
            <p:custDataLst>
              <p:tags r:id="rId2"/>
            </p:custDataLst>
          </p:nvPr>
        </p:nvSpPr>
        <p:spPr>
          <a:xfrm>
            <a:off x="473075" y="7145020"/>
            <a:ext cx="9854565" cy="2431415"/>
          </a:xfrm>
          <a:prstGeom prst="roundRect">
            <a:avLst>
              <a:gd name="adj" fmla="val 23257"/>
            </a:avLst>
          </a:prstGeom>
          <a:solidFill>
            <a:schemeClr val="accent4">
              <a:lumMod val="20000"/>
              <a:lumOff val="80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6" name="object 6"/>
          <p:cNvSpPr txBox="1">
            <a:spLocks noGrp="1"/>
          </p:cNvSpPr>
          <p:nvPr>
            <p:ph type="title"/>
            <p:custDataLst>
              <p:tags r:id="rId3"/>
            </p:custDataLst>
          </p:nvPr>
        </p:nvSpPr>
        <p:spPr>
          <a:xfrm>
            <a:off x="1103862" y="1008090"/>
            <a:ext cx="9344729" cy="492760"/>
          </a:xfrm>
          <a:prstGeom prst="rect">
            <a:avLst/>
          </a:prstGeom>
        </p:spPr>
        <p:txBody>
          <a:bodyPr vert="horz" wrap="square" lIns="0" tIns="13435" rIns="0" bIns="0" rtlCol="0">
            <a:spAutoFit/>
          </a:bodyPr>
          <a:lstStyle/>
          <a:p>
            <a:pPr marL="13970">
              <a:spcBef>
                <a:spcPts val="105"/>
              </a:spcBef>
            </a:pPr>
            <a:r>
              <a:rPr sz="3120" b="1" spc="-5" dirty="0">
                <a:solidFill>
                  <a:srgbClr val="007EBA"/>
                </a:solidFill>
                <a:latin typeface="微软雅黑" panose="020B0503020204020204" charset="-122"/>
                <a:ea typeface="微软雅黑" panose="020B0503020204020204" charset="-122"/>
                <a:cs typeface="微软雅黑" panose="020B0503020204020204" charset="-122"/>
              </a:rPr>
              <a:t> </a:t>
            </a:r>
            <a:r>
              <a:rPr sz="3120" b="1" spc="-5" dirty="0">
                <a:solidFill>
                  <a:srgbClr val="007EBA"/>
                </a:solidFill>
                <a:latin typeface="微软雅黑" panose="020B0503020204020204" charset="-122"/>
                <a:ea typeface="微软雅黑" panose="020B0503020204020204" charset="-122"/>
                <a:cs typeface="微软雅黑" panose="020B0503020204020204" charset="-122"/>
                <a:sym typeface="+mn-ea"/>
              </a:rPr>
              <a:t>重点项目</a:t>
            </a:r>
            <a:endParaRPr sz="3120" b="1" spc="-5" dirty="0">
              <a:solidFill>
                <a:srgbClr val="007EBA"/>
              </a:solidFill>
              <a:latin typeface="微软雅黑" panose="020B0503020204020204" charset="-122"/>
              <a:ea typeface="微软雅黑" panose="020B0503020204020204" charset="-122"/>
              <a:cs typeface="微软雅黑" panose="020B0503020204020204" charset="-122"/>
              <a:sym typeface="+mn-ea"/>
            </a:endParaRPr>
          </a:p>
        </p:txBody>
      </p:sp>
      <p:sp>
        <p:nvSpPr>
          <p:cNvPr id="27" name="object 13"/>
          <p:cNvSpPr txBox="1"/>
          <p:nvPr>
            <p:custDataLst>
              <p:tags r:id="rId4"/>
            </p:custDataLst>
          </p:nvPr>
        </p:nvSpPr>
        <p:spPr>
          <a:xfrm>
            <a:off x="685165" y="6478905"/>
            <a:ext cx="9504680" cy="3988435"/>
          </a:xfrm>
          <a:prstGeom prst="rect">
            <a:avLst/>
          </a:prstGeom>
        </p:spPr>
        <p:txBody>
          <a:bodyPr vert="horz" wrap="square" lIns="0" tIns="156276" rIns="0" bIns="0" rtlCol="0">
            <a:noAutofit/>
          </a:bodyPr>
          <a:lstStyle/>
          <a:p>
            <a:pPr marL="299720" indent="-285750">
              <a:spcBef>
                <a:spcPts val="1230"/>
              </a:spcBef>
              <a:buFont typeface="Wingdings" panose="05000000000000000000" charset="0"/>
              <a:buChar char="u"/>
            </a:pPr>
            <a:r>
              <a:rPr b="1" spc="11" dirty="0">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 </a:t>
            </a:r>
            <a:r>
              <a:rPr lang="en-US" b="1" spc="11" dirty="0">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      </a:t>
            </a:r>
            <a:r>
              <a:rPr sz="2200" b="1" spc="11" dirty="0">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跨分区重点项目</a:t>
            </a:r>
            <a:endParaRPr sz="2200" b="1" spc="11" dirty="0">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endParaRPr>
          </a:p>
          <a:p>
            <a:pPr marL="13970" indent="558800" algn="just" fontAlgn="auto">
              <a:lnSpc>
                <a:spcPct val="150000"/>
              </a:lnSpc>
              <a:spcBef>
                <a:spcPts val="1200"/>
              </a:spcBef>
              <a:extLst>
                <a:ext uri="{35155182-B16C-46BC-9424-99874614C6A1}">
                  <wpsdc:indentchars xmlns:wpsdc="http://www.wps.cn/officeDocument/2017/drawingmlCustomData" val="200" checksum="1956455923"/>
                </a:ext>
              </a:extLst>
            </a:pPr>
            <a:r>
              <a:rPr lang="en-US" sz="2200" dirty="0">
                <a:solidFill>
                  <a:schemeClr val="tx1"/>
                </a:solidFill>
                <a:latin typeface="微软雅黑" panose="020B0503020204020204" charset="-122"/>
                <a:ea typeface="微软雅黑" panose="020B0503020204020204" charset="-122"/>
                <a:cs typeface="微软雅黑" panose="020B0503020204020204" charset="-122"/>
              </a:rPr>
              <a:t> </a:t>
            </a: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 跨分区规划实施总项目10个，子项目40个。包含茹河干流与支流小湾沟生态水系连通及库井灌区农田整治项目；茹河支流河道生态综合治理项目（红茹河土地综合整治单元）；茹河、红河河流沟道生态治理与农田整治提升项目（红茹河土地综合整治单元）；茹河、红河河流沟道生态治理与农田整治提升项目（六盘山森林生态保护修复单元）；茹河、红河中上游水源涵养林建设项目；淤地坝整治；农业用地整治。</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endParaRPr>
          </a:p>
        </p:txBody>
      </p:sp>
      <p:sp>
        <p:nvSpPr>
          <p:cNvPr id="5" name="矩形: 圆角 4"/>
          <p:cNvSpPr/>
          <p:nvPr>
            <p:custDataLst>
              <p:tags r:id="rId5"/>
            </p:custDataLst>
          </p:nvPr>
        </p:nvSpPr>
        <p:spPr>
          <a:xfrm>
            <a:off x="473075" y="2404745"/>
            <a:ext cx="9856470" cy="4041775"/>
          </a:xfrm>
          <a:prstGeom prst="roundRect">
            <a:avLst>
              <a:gd name="adj" fmla="val 23257"/>
            </a:avLst>
          </a:prstGeom>
          <a:solidFill>
            <a:schemeClr val="accent6">
              <a:lumMod val="20000"/>
              <a:lumOff val="80000"/>
              <a:alpha val="60000"/>
            </a:schemeClr>
          </a:solidFill>
          <a:ln w="28575" cmpd="sng">
            <a:no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8" name="object 14"/>
          <p:cNvSpPr txBox="1"/>
          <p:nvPr>
            <p:custDataLst>
              <p:tags r:id="rId6"/>
            </p:custDataLst>
          </p:nvPr>
        </p:nvSpPr>
        <p:spPr>
          <a:xfrm>
            <a:off x="632460" y="9577070"/>
            <a:ext cx="9695180" cy="4915535"/>
          </a:xfrm>
          <a:prstGeom prst="rect">
            <a:avLst/>
          </a:prstGeom>
        </p:spPr>
        <p:txBody>
          <a:bodyPr vert="horz" wrap="square" lIns="0" tIns="156276" rIns="0" bIns="0" rtlCol="0">
            <a:noAutofit/>
          </a:bodyPr>
          <a:lstStyle/>
          <a:p>
            <a:pPr marL="356870" indent="-342900">
              <a:spcBef>
                <a:spcPts val="1230"/>
              </a:spcBef>
              <a:buFont typeface="Wingdings" panose="05000000000000000000" charset="0"/>
              <a:buChar char="u"/>
            </a:pPr>
            <a:r>
              <a:rPr lang="en-US" sz="2200" b="1" spc="11" dirty="0">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    </a:t>
            </a:r>
            <a:r>
              <a:rPr sz="2200" b="1" spc="11" dirty="0">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其他重点项目</a:t>
            </a:r>
            <a:endParaRPr sz="2200" b="1" spc="11" dirty="0">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endParaRPr>
          </a:p>
          <a:p>
            <a:pPr marL="13970" indent="508000" fontAlgn="auto">
              <a:lnSpc>
                <a:spcPct val="150000"/>
              </a:lnSpc>
              <a:spcBef>
                <a:spcPts val="1200"/>
              </a:spcBef>
              <a:extLst>
                <a:ext uri="{35155182-B16C-46BC-9424-99874614C6A1}">
                  <wpsdc:indentchars xmlns:wpsdc="http://www.wps.cn/officeDocument/2017/drawingmlCustomData" val="200" checksum="282533468"/>
                </a:ext>
              </a:extLst>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其他重点项目规划实施子项目38个。根据“十五五”、水务局、林业林草局等相关行业部门逐步规划其他生态修复重点项目的需求，规划纳入到其他重点项目中，根据本规划的实施再进行补充，保证全方位完成彭阳县生态修复规划项目。</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endParaRPr>
          </a:p>
        </p:txBody>
      </p:sp>
      <p:sp>
        <p:nvSpPr>
          <p:cNvPr id="34" name="矩形 33"/>
          <p:cNvSpPr/>
          <p:nvPr>
            <p:custDataLst>
              <p:tags r:id="rId7"/>
            </p:custDataLst>
          </p:nvPr>
        </p:nvSpPr>
        <p:spPr>
          <a:xfrm>
            <a:off x="-17145" y="-19050"/>
            <a:ext cx="10727055" cy="15176500"/>
          </a:xfrm>
          <a:prstGeom prst="rect">
            <a:avLst/>
          </a:prstGeom>
          <a:noFill/>
          <a:ln w="101600" cmpd="sng">
            <a:solidFill>
              <a:srgbClr val="75B6E5">
                <a:alpha val="50000"/>
              </a:srgbClr>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grpSp>
        <p:nvGrpSpPr>
          <p:cNvPr id="51" name="组合 50"/>
          <p:cNvGrpSpPr/>
          <p:nvPr/>
        </p:nvGrpSpPr>
        <p:grpSpPr>
          <a:xfrm>
            <a:off x="635" y="0"/>
            <a:ext cx="1109980" cy="1452880"/>
            <a:chOff x="1" y="0"/>
            <a:chExt cx="1748" cy="2288"/>
          </a:xfrm>
        </p:grpSpPr>
        <p:cxnSp>
          <p:nvCxnSpPr>
            <p:cNvPr id="52" name="直接连接符 51"/>
            <p:cNvCxnSpPr/>
            <p:nvPr>
              <p:custDataLst>
                <p:tags r:id="rId8"/>
              </p:custDataLst>
            </p:nvPr>
          </p:nvCxnSpPr>
          <p:spPr>
            <a:xfrm>
              <a:off x="1526" y="0"/>
              <a:ext cx="12" cy="2088"/>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53" name="直接连接符 52"/>
            <p:cNvCxnSpPr/>
            <p:nvPr>
              <p:custDataLst>
                <p:tags r:id="rId9"/>
              </p:custDataLst>
            </p:nvPr>
          </p:nvCxnSpPr>
          <p:spPr>
            <a:xfrm>
              <a:off x="1" y="2068"/>
              <a:ext cx="1548" cy="12"/>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54" name="直接连接符 53"/>
            <p:cNvCxnSpPr/>
            <p:nvPr>
              <p:custDataLst>
                <p:tags r:id="rId10"/>
              </p:custDataLst>
            </p:nvPr>
          </p:nvCxnSpPr>
          <p:spPr>
            <a:xfrm>
              <a:off x="1726" y="200"/>
              <a:ext cx="12" cy="2088"/>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55" name="直接连接符 54"/>
            <p:cNvCxnSpPr/>
            <p:nvPr>
              <p:custDataLst>
                <p:tags r:id="rId11"/>
              </p:custDataLst>
            </p:nvPr>
          </p:nvCxnSpPr>
          <p:spPr>
            <a:xfrm>
              <a:off x="201" y="2268"/>
              <a:ext cx="1548" cy="12"/>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56" name="直接连接符 55"/>
            <p:cNvCxnSpPr/>
            <p:nvPr>
              <p:custDataLst>
                <p:tags r:id="rId12"/>
              </p:custDataLst>
            </p:nvPr>
          </p:nvCxnSpPr>
          <p:spPr>
            <a:xfrm>
              <a:off x="1320" y="573"/>
              <a:ext cx="12" cy="1284"/>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57" name="直接连接符 56"/>
            <p:cNvCxnSpPr/>
            <p:nvPr>
              <p:custDataLst>
                <p:tags r:id="rId13"/>
              </p:custDataLst>
            </p:nvPr>
          </p:nvCxnSpPr>
          <p:spPr>
            <a:xfrm>
              <a:off x="444" y="1821"/>
              <a:ext cx="876" cy="12"/>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grpSp>
      <p:sp>
        <p:nvSpPr>
          <p:cNvPr id="2" name="矩形: 圆角 4"/>
          <p:cNvSpPr/>
          <p:nvPr>
            <p:custDataLst>
              <p:tags r:id="rId14"/>
            </p:custDataLst>
          </p:nvPr>
        </p:nvSpPr>
        <p:spPr>
          <a:xfrm>
            <a:off x="472440" y="12627610"/>
            <a:ext cx="9973945" cy="1086485"/>
          </a:xfrm>
          <a:prstGeom prst="roundRect">
            <a:avLst>
              <a:gd name="adj" fmla="val 23257"/>
            </a:avLst>
          </a:prstGeom>
          <a:solidFill>
            <a:schemeClr val="accent5">
              <a:lumMod val="20000"/>
              <a:lumOff val="80000"/>
              <a:alpha val="61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7" name="object 14"/>
          <p:cNvSpPr txBox="1"/>
          <p:nvPr>
            <p:custDataLst>
              <p:tags r:id="rId15"/>
            </p:custDataLst>
          </p:nvPr>
        </p:nvSpPr>
        <p:spPr>
          <a:xfrm>
            <a:off x="685165" y="12123420"/>
            <a:ext cx="9611360" cy="4969510"/>
          </a:xfrm>
          <a:prstGeom prst="rect">
            <a:avLst/>
          </a:prstGeom>
        </p:spPr>
        <p:txBody>
          <a:bodyPr vert="horz" wrap="square" lIns="0" tIns="156276" rIns="0" bIns="0" rtlCol="0">
            <a:noAutofit/>
          </a:bodyPr>
          <a:p>
            <a:pPr marL="356870" indent="-342900">
              <a:spcBef>
                <a:spcPts val="1230"/>
              </a:spcBef>
              <a:buFont typeface="Wingdings" panose="05000000000000000000" charset="0"/>
              <a:buChar char="u"/>
            </a:pPr>
            <a:r>
              <a:rPr lang="en-US" sz="2200" b="1" spc="11" dirty="0">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   </a:t>
            </a:r>
            <a:r>
              <a:rPr sz="2200" b="1" spc="11" dirty="0">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时序安排</a:t>
            </a:r>
            <a:endParaRPr sz="2200" b="1" spc="11" dirty="0">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endParaRPr>
          </a:p>
          <a:p>
            <a:pPr marL="13970" indent="508000" fontAlgn="auto">
              <a:lnSpc>
                <a:spcPct val="150000"/>
              </a:lnSpc>
              <a:spcBef>
                <a:spcPts val="1200"/>
              </a:spcBef>
              <a:extLst>
                <a:ext uri="{35155182-B16C-46BC-9424-99874614C6A1}">
                  <wpsdc:indentchars xmlns:wpsdc="http://www.wps.cn/officeDocument/2017/drawingmlCustomData" val="200" checksum="282533468"/>
                </a:ext>
              </a:extLst>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按照项目轻重缓急、成熟程度、财政计划进行工期时序安排分为近期、中期、远期。近期项目23个，中期项目64个，远期5个。</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endParaRPr>
          </a:p>
        </p:txBody>
      </p:sp>
      <p:sp>
        <p:nvSpPr>
          <p:cNvPr id="26" name="object 12"/>
          <p:cNvSpPr txBox="1"/>
          <p:nvPr>
            <p:custDataLst>
              <p:tags r:id="rId16"/>
            </p:custDataLst>
          </p:nvPr>
        </p:nvSpPr>
        <p:spPr>
          <a:xfrm>
            <a:off x="471805" y="1800225"/>
            <a:ext cx="9824720" cy="4001770"/>
          </a:xfrm>
          <a:prstGeom prst="rect">
            <a:avLst/>
          </a:prstGeom>
        </p:spPr>
        <p:txBody>
          <a:bodyPr vert="horz" wrap="square" lIns="0" tIns="156276" rIns="0" bIns="0" rtlCol="0">
            <a:noAutofit/>
          </a:bodyPr>
          <a:lstStyle/>
          <a:p>
            <a:pPr marL="356870" indent="-342900">
              <a:spcBef>
                <a:spcPts val="1230"/>
              </a:spcBef>
              <a:buFont typeface="Wingdings" panose="05000000000000000000" charset="0"/>
              <a:buChar char="u"/>
            </a:pPr>
            <a:r>
              <a:rPr lang="en-US" sz="22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     </a:t>
            </a:r>
            <a:r>
              <a:rPr sz="22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分区重点项目</a:t>
            </a:r>
            <a:endParaRPr sz="22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endParaRPr>
          </a:p>
          <a:p>
            <a:pPr marL="13970" indent="561340" fontAlgn="auto">
              <a:lnSpc>
                <a:spcPct val="150000"/>
              </a:lnSpc>
              <a:spcBef>
                <a:spcPts val="1200"/>
              </a:spcBef>
              <a:extLst>
                <a:ext uri="{35155182-B16C-46BC-9424-99874614C6A1}">
                  <wpsdc:indentchars xmlns:wpsdc="http://www.wps.cn/officeDocument/2017/drawingmlCustomData" val="200" checksum="3185133711"/>
                </a:ext>
              </a:extLst>
            </a:pPr>
            <a:r>
              <a:rPr lang="en-US" altLang="zh-CN" sz="2200" spc="11" dirty="0">
                <a:latin typeface="微软雅黑" panose="020B0503020204020204" charset="-122"/>
                <a:ea typeface="微软雅黑" panose="020B0503020204020204" charset="-122"/>
                <a:cs typeface="微软雅黑" panose="020B0503020204020204" charset="-122"/>
              </a:rPr>
              <a:t> </a:t>
            </a: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北部水土保持生态功能区规划实施总项目4个，子项目6个。包含茹河流域上游王洼沟源头库井灌区农田整治项目；彭阳县历史遗留废弃矿山与低效土地生态修复项目等。</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endParaRPr>
          </a:p>
          <a:p>
            <a:pPr marL="13970" indent="508000" fontAlgn="auto">
              <a:lnSpc>
                <a:spcPct val="150000"/>
              </a:lnSpc>
              <a:spcBef>
                <a:spcPts val="1200"/>
              </a:spcBef>
              <a:extLst>
                <a:ext uri="{35155182-B16C-46BC-9424-99874614C6A1}">
                  <wpsdc:indentchars xmlns:wpsdc="http://www.wps.cn/officeDocument/2017/drawingmlCustomData" val="200" checksum="282533468"/>
                </a:ext>
              </a:extLst>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中部流域治理生态功能区规划实施总项目4个，子项目4个。包含茹河、红河中下游水源涵养林建设项目；茹河支流李家沟流域库井灌区农田整治项目（红茹河土地综合整治单元）等。</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endParaRPr>
          </a:p>
          <a:p>
            <a:pPr marL="13970" indent="508000" fontAlgn="auto">
              <a:lnSpc>
                <a:spcPct val="150000"/>
              </a:lnSpc>
              <a:spcBef>
                <a:spcPts val="1200"/>
              </a:spcBef>
              <a:extLst>
                <a:ext uri="{35155182-B16C-46BC-9424-99874614C6A1}">
                  <wpsdc:indentchars xmlns:wpsdc="http://www.wps.cn/officeDocument/2017/drawingmlCustomData" val="200" checksum="282533468"/>
                </a:ext>
              </a:extLst>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西南部水源涵养生态功能区规划实施总项目2个，子项目4个，包含茹河支流河道生态综合治理项目（六盘山森林生态保护修复单元）；茹河流域湿地生态修复项目。</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4"/>
          <p:cNvSpPr txBox="1"/>
          <p:nvPr/>
        </p:nvSpPr>
        <p:spPr>
          <a:xfrm>
            <a:off x="905353" y="9372020"/>
            <a:ext cx="6816738" cy="836930"/>
          </a:xfrm>
          <a:prstGeom prst="rect">
            <a:avLst/>
          </a:prstGeom>
        </p:spPr>
        <p:txBody>
          <a:bodyPr vert="horz" wrap="square" lIns="0" tIns="14143" rIns="0" bIns="0" rtlCol="0">
            <a:spAutoFit/>
          </a:bodyPr>
          <a:lstStyle/>
          <a:p>
            <a:pPr marL="12700" algn="l" defTabSz="914400">
              <a:spcBef>
                <a:spcPts val="100"/>
              </a:spcBef>
              <a:buClrTx/>
              <a:buSzTx/>
              <a:buFontTx/>
            </a:pPr>
            <a:r>
              <a:rPr lang="en-US" altLang="zh-CN" sz="5350" b="1" dirty="0">
                <a:solidFill>
                  <a:srgbClr val="2E5496"/>
                </a:solidFill>
                <a:latin typeface="微软雅黑" panose="020B0503020204020204" charset="-122"/>
                <a:ea typeface="微软雅黑" panose="020B0503020204020204" charset="-122"/>
                <a:cs typeface="Arial Unicode MS" panose="020B0604020202020204" charset="-122"/>
              </a:rPr>
              <a:t>8 .效益分析</a:t>
            </a:r>
            <a:endParaRPr lang="en-US" altLang="zh-CN" sz="5350" b="1" dirty="0">
              <a:solidFill>
                <a:srgbClr val="2E5496"/>
              </a:solidFill>
              <a:latin typeface="微软雅黑" panose="020B0503020204020204" charset="-122"/>
              <a:ea typeface="微软雅黑" panose="020B0503020204020204" charset="-122"/>
              <a:cs typeface="Arial Unicode MS" panose="020B0604020202020204" charset="-122"/>
            </a:endParaRPr>
          </a:p>
        </p:txBody>
      </p:sp>
      <p:sp>
        <p:nvSpPr>
          <p:cNvPr id="5" name="object 5"/>
          <p:cNvSpPr txBox="1"/>
          <p:nvPr/>
        </p:nvSpPr>
        <p:spPr>
          <a:xfrm>
            <a:off x="1536065" y="10621645"/>
            <a:ext cx="6005195" cy="3065145"/>
          </a:xfrm>
          <a:prstGeom prst="rect">
            <a:avLst/>
          </a:prstGeom>
        </p:spPr>
        <p:txBody>
          <a:bodyPr vert="horz" wrap="square" lIns="0" tIns="14850" rIns="0" bIns="0" rtlCol="0">
            <a:spAutoFit/>
          </a:bodyPr>
          <a:lstStyle/>
          <a:p>
            <a:pPr marL="342265" indent="-342265" defTabSz="914400">
              <a:spcBef>
                <a:spcPts val="600"/>
              </a:spcBef>
              <a:buFont typeface="Arial" panose="020B0604020202020204"/>
              <a:buChar char="•"/>
              <a:tabLst>
                <a:tab pos="342265" algn="l"/>
                <a:tab pos="342900" algn="l"/>
              </a:tabLst>
            </a:pPr>
            <a:r>
              <a:rPr sz="3200">
                <a:latin typeface="微软雅黑" panose="020B0503020204020204" charset="-122"/>
                <a:ea typeface="微软雅黑" panose="020B0503020204020204" charset="-122"/>
                <a:cs typeface="微软雅黑" panose="020B0503020204020204" charset="-122"/>
                <a:sym typeface="+mn-ea"/>
              </a:rPr>
              <a:t>生态效益</a:t>
            </a:r>
            <a:endParaRPr sz="3200">
              <a:latin typeface="微软雅黑" panose="020B0503020204020204" charset="-122"/>
              <a:ea typeface="微软雅黑" panose="020B0503020204020204" charset="-122"/>
              <a:cs typeface="微软雅黑" panose="020B0503020204020204" charset="-122"/>
              <a:sym typeface="+mn-ea"/>
            </a:endParaRPr>
          </a:p>
          <a:p>
            <a:pPr marL="342265" indent="-342265" defTabSz="914400">
              <a:spcBef>
                <a:spcPts val="600"/>
              </a:spcBef>
              <a:buFont typeface="Arial" panose="020B0604020202020204"/>
              <a:buChar char="•"/>
              <a:tabLst>
                <a:tab pos="342265" algn="l"/>
                <a:tab pos="342900" algn="l"/>
              </a:tabLst>
            </a:pPr>
            <a:endParaRPr sz="3200">
              <a:latin typeface="微软雅黑" panose="020B0503020204020204" charset="-122"/>
              <a:ea typeface="微软雅黑" panose="020B0503020204020204" charset="-122"/>
              <a:cs typeface="微软雅黑" panose="020B0503020204020204" charset="-122"/>
              <a:sym typeface="+mn-ea"/>
            </a:endParaRPr>
          </a:p>
          <a:p>
            <a:pPr marL="342265" indent="-342265" defTabSz="914400">
              <a:spcBef>
                <a:spcPts val="600"/>
              </a:spcBef>
              <a:buFont typeface="Arial" panose="020B0604020202020204"/>
              <a:buChar char="•"/>
              <a:tabLst>
                <a:tab pos="342265" algn="l"/>
                <a:tab pos="342900" algn="l"/>
              </a:tabLst>
            </a:pPr>
            <a:r>
              <a:rPr sz="3200">
                <a:latin typeface="微软雅黑" panose="020B0503020204020204" charset="-122"/>
                <a:ea typeface="微软雅黑" panose="020B0503020204020204" charset="-122"/>
                <a:cs typeface="微软雅黑" panose="020B0503020204020204" charset="-122"/>
                <a:sym typeface="+mn-ea"/>
              </a:rPr>
              <a:t>社会效益</a:t>
            </a:r>
            <a:endParaRPr sz="3200">
              <a:latin typeface="微软雅黑" panose="020B0503020204020204" charset="-122"/>
              <a:ea typeface="微软雅黑" panose="020B0503020204020204" charset="-122"/>
              <a:cs typeface="微软雅黑" panose="020B0503020204020204" charset="-122"/>
              <a:sym typeface="+mn-ea"/>
            </a:endParaRPr>
          </a:p>
          <a:p>
            <a:pPr marL="342265" indent="-342265" defTabSz="914400">
              <a:spcBef>
                <a:spcPts val="600"/>
              </a:spcBef>
              <a:buFont typeface="Arial" panose="020B0604020202020204"/>
              <a:buChar char="•"/>
              <a:tabLst>
                <a:tab pos="342265" algn="l"/>
                <a:tab pos="342900" algn="l"/>
              </a:tabLst>
            </a:pPr>
            <a:endParaRPr sz="3200">
              <a:latin typeface="微软雅黑" panose="020B0503020204020204" charset="-122"/>
              <a:ea typeface="微软雅黑" panose="020B0503020204020204" charset="-122"/>
              <a:cs typeface="微软雅黑" panose="020B0503020204020204" charset="-122"/>
              <a:sym typeface="+mn-ea"/>
            </a:endParaRPr>
          </a:p>
          <a:p>
            <a:pPr marL="342265" indent="-342265" defTabSz="914400">
              <a:spcBef>
                <a:spcPts val="600"/>
              </a:spcBef>
              <a:buFont typeface="Arial" panose="020B0604020202020204"/>
              <a:buChar char="•"/>
              <a:tabLst>
                <a:tab pos="342265" algn="l"/>
                <a:tab pos="342900" algn="l"/>
              </a:tabLst>
            </a:pPr>
            <a:r>
              <a:rPr sz="3200">
                <a:latin typeface="微软雅黑" panose="020B0503020204020204" charset="-122"/>
                <a:ea typeface="微软雅黑" panose="020B0503020204020204" charset="-122"/>
                <a:cs typeface="微软雅黑" panose="020B0503020204020204" charset="-122"/>
                <a:sym typeface="+mn-ea"/>
              </a:rPr>
              <a:t>经济效益</a:t>
            </a:r>
            <a:endParaRPr sz="3200">
              <a:latin typeface="微软雅黑" panose="020B0503020204020204" charset="-122"/>
              <a:ea typeface="微软雅黑" panose="020B0503020204020204" charset="-122"/>
              <a:cs typeface="微软雅黑" panose="020B0503020204020204" charset="-122"/>
              <a:sym typeface="+mn-ea"/>
            </a:endParaRPr>
          </a:p>
          <a:p>
            <a:pPr defTabSz="1018540">
              <a:spcBef>
                <a:spcPts val="55"/>
              </a:spcBef>
              <a:buFont typeface="Arial" panose="020B0604020202020204"/>
              <a:buChar char="•"/>
            </a:pPr>
            <a:endParaRPr sz="1780" dirty="0">
              <a:solidFill>
                <a:prstClr val="black"/>
              </a:solidFill>
              <a:latin typeface="微软雅黑" panose="020B0503020204020204" charset="-122"/>
              <a:cs typeface="微软雅黑" panose="020B0503020204020204" charset="-122"/>
            </a:endParaRPr>
          </a:p>
        </p:txBody>
      </p:sp>
      <p:pic>
        <p:nvPicPr>
          <p:cNvPr id="2" name="图片 1" descr="26ca8e2453a6590934fd28d2443a7de"/>
          <p:cNvPicPr>
            <a:picLocks noChangeAspect="1"/>
          </p:cNvPicPr>
          <p:nvPr/>
        </p:nvPicPr>
        <p:blipFill>
          <a:blip r:embed="rId1">
            <a:clrChange>
              <a:clrFrom>
                <a:srgbClr val="B0C3E3">
                  <a:alpha val="100000"/>
                </a:srgbClr>
              </a:clrFrom>
              <a:clrTo>
                <a:srgbClr val="B0C3E3">
                  <a:alpha val="100000"/>
                  <a:alpha val="0"/>
                </a:srgbClr>
              </a:clrTo>
            </a:clrChange>
          </a:blip>
          <a:stretch>
            <a:fillRect/>
          </a:stretch>
        </p:blipFill>
        <p:spPr>
          <a:xfrm>
            <a:off x="0" y="0"/>
            <a:ext cx="10692130" cy="8018145"/>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object 6"/>
          <p:cNvSpPr txBox="1">
            <a:spLocks noGrp="1"/>
          </p:cNvSpPr>
          <p:nvPr>
            <p:ph type="title"/>
            <p:custDataLst>
              <p:tags r:id="rId1"/>
            </p:custDataLst>
          </p:nvPr>
        </p:nvSpPr>
        <p:spPr>
          <a:xfrm>
            <a:off x="1107672" y="1313208"/>
            <a:ext cx="9344729" cy="490220"/>
          </a:xfrm>
          <a:prstGeom prst="rect">
            <a:avLst/>
          </a:prstGeom>
        </p:spPr>
        <p:txBody>
          <a:bodyPr vert="horz" wrap="square" lIns="0" tIns="13435" rIns="0" bIns="0" rtlCol="0">
            <a:spAutoFit/>
          </a:bodyPr>
          <a:lstStyle/>
          <a:p>
            <a:pPr marL="13970">
              <a:spcBef>
                <a:spcPts val="105"/>
              </a:spcBef>
            </a:pPr>
            <a:r>
              <a:rPr lang="en-US" altLang="zh-CN" sz="3100" dirty="0">
                <a:solidFill>
                  <a:srgbClr val="2E5496"/>
                </a:solidFill>
                <a:ea typeface="微软雅黑" panose="020B0503020204020204" charset="-122"/>
                <a:cs typeface="Arial Unicode MS" panose="020B0604020202020204" charset="-122"/>
                <a:sym typeface="+mn-ea"/>
              </a:rPr>
              <a:t>效益分析</a:t>
            </a:r>
            <a:endParaRPr sz="3100" kern="1200" spc="-5" dirty="0">
              <a:ea typeface="微软雅黑" panose="020B0503020204020204" charset="-122"/>
            </a:endParaRPr>
          </a:p>
        </p:txBody>
      </p:sp>
      <p:sp>
        <p:nvSpPr>
          <p:cNvPr id="2" name="object 16"/>
          <p:cNvSpPr/>
          <p:nvPr>
            <p:custDataLst>
              <p:tags r:id="rId2"/>
            </p:custDataLst>
          </p:nvPr>
        </p:nvSpPr>
        <p:spPr>
          <a:xfrm>
            <a:off x="581025" y="2196465"/>
            <a:ext cx="9518015" cy="4669790"/>
          </a:xfrm>
          <a:custGeom>
            <a:avLst/>
            <a:gdLst/>
            <a:ahLst/>
            <a:cxnLst/>
            <a:rect l="l" t="t" r="r" b="b"/>
            <a:pathLst>
              <a:path w="8547100" h="5057140">
                <a:moveTo>
                  <a:pt x="0" y="5056632"/>
                </a:moveTo>
                <a:lnTo>
                  <a:pt x="8546592" y="5056632"/>
                </a:lnTo>
                <a:lnTo>
                  <a:pt x="8546592" y="0"/>
                </a:lnTo>
                <a:lnTo>
                  <a:pt x="0" y="0"/>
                </a:lnTo>
                <a:lnTo>
                  <a:pt x="0" y="5056632"/>
                </a:lnTo>
                <a:close/>
              </a:path>
            </a:pathLst>
          </a:custGeom>
          <a:noFill/>
          <a:ln w="28575">
            <a:solidFill>
              <a:srgbClr val="6BA7A4"/>
            </a:solidFill>
            <a:prstDash val="dash"/>
          </a:ln>
        </p:spPr>
        <p:txBody>
          <a:bodyPr wrap="square" lIns="0" tIns="0" rIns="0" bIns="0" rtlCol="0"/>
          <a:lstStyle/>
          <a:p>
            <a:pPr defTabSz="1018540"/>
            <a:endParaRPr sz="2005">
              <a:solidFill>
                <a:prstClr val="black"/>
              </a:solidFill>
            </a:endParaRPr>
          </a:p>
        </p:txBody>
      </p:sp>
      <p:sp>
        <p:nvSpPr>
          <p:cNvPr id="25" name="圆角矩形 24"/>
          <p:cNvSpPr/>
          <p:nvPr>
            <p:custDataLst>
              <p:tags r:id="rId3"/>
            </p:custDataLst>
          </p:nvPr>
        </p:nvSpPr>
        <p:spPr>
          <a:xfrm>
            <a:off x="729426" y="2389525"/>
            <a:ext cx="2700000" cy="792000"/>
          </a:xfrm>
          <a:prstGeom prst="roundRect">
            <a:avLst/>
          </a:prstGeom>
          <a:solidFill>
            <a:srgbClr val="FDE6A1"/>
          </a:solidFill>
          <a:ln>
            <a:solidFill>
              <a:srgbClr val="FDE6A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800" dirty="0">
              <a:latin typeface="微软雅黑" panose="020B0503020204020204" charset="-122"/>
              <a:cs typeface="微软雅黑" panose="020B0503020204020204" charset="-122"/>
            </a:endParaRPr>
          </a:p>
        </p:txBody>
      </p:sp>
      <p:sp>
        <p:nvSpPr>
          <p:cNvPr id="29" name="object 20"/>
          <p:cNvSpPr txBox="1"/>
          <p:nvPr>
            <p:custDataLst>
              <p:tags r:id="rId4"/>
            </p:custDataLst>
          </p:nvPr>
        </p:nvSpPr>
        <p:spPr>
          <a:xfrm>
            <a:off x="441960" y="2581275"/>
            <a:ext cx="2927350" cy="319405"/>
          </a:xfrm>
          <a:prstGeom prst="rect">
            <a:avLst/>
          </a:prstGeom>
        </p:spPr>
        <p:txBody>
          <a:bodyPr vert="horz" wrap="square" lIns="0" tIns="12065" rIns="0" bIns="0" rtlCol="0">
            <a:spAutoFit/>
          </a:bodyPr>
          <a:lstStyle/>
          <a:p>
            <a:pPr marL="478155" algn="ctr">
              <a:lnSpc>
                <a:spcPct val="100000"/>
              </a:lnSpc>
              <a:spcBef>
                <a:spcPts val="95"/>
              </a:spcBef>
            </a:pPr>
            <a:r>
              <a:rPr lang="zh-CN" altLang="en-US" sz="2000" dirty="0">
                <a:latin typeface="微软雅黑" panose="020B0503020204020204" charset="-122"/>
                <a:ea typeface="微软雅黑" panose="020B0503020204020204" charset="-122"/>
                <a:cs typeface="微软雅黑" panose="020B0503020204020204" charset="-122"/>
              </a:rPr>
              <a:t>生态效益</a:t>
            </a:r>
            <a:endParaRPr lang="zh-CN" altLang="en-US" sz="2000" dirty="0">
              <a:latin typeface="微软雅黑" panose="020B0503020204020204" charset="-122"/>
              <a:ea typeface="微软雅黑" panose="020B0503020204020204" charset="-122"/>
              <a:cs typeface="微软雅黑" panose="020B0503020204020204" charset="-122"/>
            </a:endParaRPr>
          </a:p>
        </p:txBody>
      </p:sp>
      <p:sp>
        <p:nvSpPr>
          <p:cNvPr id="4" name="圆角矩形 3"/>
          <p:cNvSpPr/>
          <p:nvPr>
            <p:custDataLst>
              <p:tags r:id="rId5"/>
            </p:custDataLst>
          </p:nvPr>
        </p:nvSpPr>
        <p:spPr>
          <a:xfrm>
            <a:off x="3942384" y="2391627"/>
            <a:ext cx="2700000" cy="792000"/>
          </a:xfrm>
          <a:prstGeom prst="roundRect">
            <a:avLst/>
          </a:prstGeom>
          <a:solidFill>
            <a:srgbClr val="A4BFBE"/>
          </a:solidFill>
          <a:ln>
            <a:solidFill>
              <a:srgbClr val="A4BFB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0" name="object 20"/>
          <p:cNvSpPr txBox="1"/>
          <p:nvPr>
            <p:custDataLst>
              <p:tags r:id="rId6"/>
            </p:custDataLst>
          </p:nvPr>
        </p:nvSpPr>
        <p:spPr>
          <a:xfrm>
            <a:off x="3676650" y="2605405"/>
            <a:ext cx="2853690" cy="319405"/>
          </a:xfrm>
          <a:prstGeom prst="rect">
            <a:avLst/>
          </a:prstGeom>
        </p:spPr>
        <p:txBody>
          <a:bodyPr vert="horz" wrap="square" lIns="0" tIns="12065" rIns="0" bIns="0" rtlCol="0">
            <a:spAutoFit/>
          </a:bodyPr>
          <a:lstStyle/>
          <a:p>
            <a:pPr marL="478155" algn="ctr">
              <a:lnSpc>
                <a:spcPct val="100000"/>
              </a:lnSpc>
              <a:spcBef>
                <a:spcPts val="95"/>
              </a:spcBef>
              <a:buClrTx/>
              <a:buSzTx/>
              <a:buFontTx/>
            </a:pPr>
            <a:r>
              <a:rPr lang="zh-CN" altLang="en-US" sz="2000" dirty="0">
                <a:latin typeface="微软雅黑" panose="020B0503020204020204" charset="-122"/>
                <a:ea typeface="微软雅黑" panose="020B0503020204020204" charset="-122"/>
                <a:cs typeface="微软雅黑" panose="020B0503020204020204" charset="-122"/>
              </a:rPr>
              <a:t>社会效益</a:t>
            </a:r>
            <a:endParaRPr lang="zh-CN" altLang="en-US" sz="2000" dirty="0">
              <a:latin typeface="微软雅黑" panose="020B0503020204020204" charset="-122"/>
              <a:ea typeface="微软雅黑" panose="020B0503020204020204" charset="-122"/>
              <a:cs typeface="微软雅黑" panose="020B0503020204020204" charset="-122"/>
            </a:endParaRPr>
          </a:p>
        </p:txBody>
      </p:sp>
      <p:sp>
        <p:nvSpPr>
          <p:cNvPr id="5" name="圆角矩形 4"/>
          <p:cNvSpPr/>
          <p:nvPr>
            <p:custDataLst>
              <p:tags r:id="rId7"/>
            </p:custDataLst>
          </p:nvPr>
        </p:nvSpPr>
        <p:spPr>
          <a:xfrm>
            <a:off x="7157248" y="2389662"/>
            <a:ext cx="2700000" cy="792000"/>
          </a:xfrm>
          <a:prstGeom prst="roundRect">
            <a:avLst/>
          </a:prstGeom>
          <a:solidFill>
            <a:srgbClr val="F6CEB3"/>
          </a:solidFill>
          <a:ln>
            <a:solidFill>
              <a:srgbClr val="F6CEB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object 20"/>
          <p:cNvSpPr txBox="1"/>
          <p:nvPr>
            <p:custDataLst>
              <p:tags r:id="rId8"/>
            </p:custDataLst>
          </p:nvPr>
        </p:nvSpPr>
        <p:spPr>
          <a:xfrm>
            <a:off x="7089140" y="2624455"/>
            <a:ext cx="2750820" cy="319405"/>
          </a:xfrm>
          <a:prstGeom prst="rect">
            <a:avLst/>
          </a:prstGeom>
        </p:spPr>
        <p:txBody>
          <a:bodyPr vert="horz" wrap="square" lIns="0" tIns="12065" rIns="0" bIns="0" rtlCol="0">
            <a:spAutoFit/>
          </a:bodyPr>
          <a:lstStyle/>
          <a:p>
            <a:pPr marL="478155" algn="ctr">
              <a:lnSpc>
                <a:spcPct val="100000"/>
              </a:lnSpc>
              <a:spcBef>
                <a:spcPts val="95"/>
              </a:spcBef>
              <a:buClrTx/>
              <a:buSzTx/>
              <a:buFontTx/>
            </a:pPr>
            <a:r>
              <a:rPr lang="zh-CN" altLang="en-US" sz="2000" dirty="0">
                <a:latin typeface="微软雅黑" panose="020B0503020204020204" charset="-122"/>
                <a:ea typeface="微软雅黑" panose="020B0503020204020204" charset="-122"/>
                <a:cs typeface="微软雅黑" panose="020B0503020204020204" charset="-122"/>
              </a:rPr>
              <a:t>经济效益</a:t>
            </a:r>
            <a:endParaRPr lang="zh-CN" altLang="en-US" sz="2000" dirty="0">
              <a:latin typeface="微软雅黑" panose="020B0503020204020204" charset="-122"/>
              <a:ea typeface="微软雅黑" panose="020B0503020204020204" charset="-122"/>
              <a:cs typeface="微软雅黑" panose="020B0503020204020204" charset="-122"/>
            </a:endParaRPr>
          </a:p>
        </p:txBody>
      </p:sp>
      <p:sp>
        <p:nvSpPr>
          <p:cNvPr id="32" name="圆角矩形 31"/>
          <p:cNvSpPr/>
          <p:nvPr>
            <p:custDataLst>
              <p:tags r:id="rId9"/>
            </p:custDataLst>
          </p:nvPr>
        </p:nvSpPr>
        <p:spPr>
          <a:xfrm>
            <a:off x="715645" y="3371850"/>
            <a:ext cx="2700020" cy="2858135"/>
          </a:xfrm>
          <a:prstGeom prst="roundRect">
            <a:avLst/>
          </a:prstGeom>
          <a:solidFill>
            <a:srgbClr val="FDF5DE"/>
          </a:solidFill>
          <a:ln>
            <a:solidFill>
              <a:srgbClr val="FDF5D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3" name="圆角矩形 32"/>
          <p:cNvSpPr/>
          <p:nvPr>
            <p:custDataLst>
              <p:tags r:id="rId10"/>
            </p:custDataLst>
          </p:nvPr>
        </p:nvSpPr>
        <p:spPr>
          <a:xfrm>
            <a:off x="3896360" y="3371850"/>
            <a:ext cx="2700020" cy="2858135"/>
          </a:xfrm>
          <a:prstGeom prst="roundRect">
            <a:avLst/>
          </a:prstGeom>
          <a:solidFill>
            <a:schemeClr val="accent5">
              <a:lumMod val="60000"/>
              <a:lumOff val="40000"/>
              <a:alpha val="35000"/>
            </a:schemeClr>
          </a:solidFill>
          <a:ln>
            <a:solidFill>
              <a:srgbClr val="E3EDE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4" name="圆角矩形 33"/>
          <p:cNvSpPr/>
          <p:nvPr>
            <p:custDataLst>
              <p:tags r:id="rId11"/>
            </p:custDataLst>
          </p:nvPr>
        </p:nvSpPr>
        <p:spPr>
          <a:xfrm>
            <a:off x="7165340" y="3362325"/>
            <a:ext cx="2700020" cy="3002280"/>
          </a:xfrm>
          <a:prstGeom prst="roundRect">
            <a:avLst/>
          </a:prstGeom>
          <a:solidFill>
            <a:srgbClr val="FAEDE4"/>
          </a:solidFill>
          <a:ln>
            <a:solidFill>
              <a:srgbClr val="FAEDE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8" name="文本框 37"/>
          <p:cNvSpPr txBox="1"/>
          <p:nvPr>
            <p:custDataLst>
              <p:tags r:id="rId12"/>
            </p:custDataLst>
          </p:nvPr>
        </p:nvSpPr>
        <p:spPr>
          <a:xfrm rot="10800000" flipV="1">
            <a:off x="7058660" y="3503295"/>
            <a:ext cx="2971165" cy="1989455"/>
          </a:xfrm>
          <a:prstGeom prst="rect">
            <a:avLst/>
          </a:prstGeom>
          <a:noFill/>
        </p:spPr>
        <p:txBody>
          <a:bodyPr wrap="square" rtlCol="0">
            <a:spAutoFit/>
          </a:bodyPr>
          <a:lstStyle/>
          <a:p>
            <a:pPr marL="446405" marR="93980" indent="-342900" defTabSz="1018540" fontAlgn="auto">
              <a:lnSpc>
                <a:spcPct val="150000"/>
              </a:lnSpc>
              <a:spcBef>
                <a:spcPts val="200"/>
              </a:spcBef>
              <a:buFont typeface="Wingdings" panose="05000000000000000000" charset="0"/>
              <a:buChar char="u"/>
            </a:pPr>
            <a:r>
              <a:rPr lang="zh-CN" altLang="en-US" sz="2000" spc="150" dirty="0">
                <a:solidFill>
                  <a:prstClr val="black"/>
                </a:solidFill>
                <a:latin typeface="微软雅黑" panose="020B0503020204020204" charset="-122"/>
                <a:ea typeface="微软雅黑" panose="020B0503020204020204" charset="-122"/>
                <a:cs typeface="微软雅黑" panose="020B0503020204020204" charset="-122"/>
              </a:rPr>
              <a:t>促进乡村振兴</a:t>
            </a:r>
            <a:endParaRPr lang="zh-CN" altLang="en-US" sz="2000" spc="150" dirty="0">
              <a:solidFill>
                <a:prstClr val="black"/>
              </a:solidFill>
              <a:latin typeface="微软雅黑" panose="020B0503020204020204" charset="-122"/>
              <a:ea typeface="微软雅黑" panose="020B0503020204020204" charset="-122"/>
              <a:cs typeface="微软雅黑" panose="020B0503020204020204" charset="-122"/>
            </a:endParaRPr>
          </a:p>
          <a:p>
            <a:pPr marL="446405" marR="93980" indent="-342900" defTabSz="1018540" fontAlgn="auto">
              <a:lnSpc>
                <a:spcPct val="150000"/>
              </a:lnSpc>
              <a:spcBef>
                <a:spcPts val="200"/>
              </a:spcBef>
              <a:buFont typeface="Wingdings" panose="05000000000000000000" charset="0"/>
              <a:buChar char="u"/>
            </a:pPr>
            <a:r>
              <a:rPr lang="zh-CN" altLang="en-US" sz="2000" spc="150" dirty="0">
                <a:solidFill>
                  <a:prstClr val="black"/>
                </a:solidFill>
                <a:latin typeface="微软雅黑" panose="020B0503020204020204" charset="-122"/>
                <a:ea typeface="微软雅黑" panose="020B0503020204020204" charset="-122"/>
                <a:cs typeface="微软雅黑" panose="020B0503020204020204" charset="-122"/>
              </a:rPr>
              <a:t>推动实现生态产品价值转化</a:t>
            </a:r>
            <a:endParaRPr lang="zh-CN" altLang="en-US" sz="2000" spc="150" dirty="0">
              <a:solidFill>
                <a:prstClr val="black"/>
              </a:solidFill>
              <a:latin typeface="微软雅黑" panose="020B0503020204020204" charset="-122"/>
              <a:ea typeface="微软雅黑" panose="020B0503020204020204" charset="-122"/>
              <a:cs typeface="微软雅黑" panose="020B0503020204020204" charset="-122"/>
            </a:endParaRPr>
          </a:p>
          <a:p>
            <a:pPr marL="446405" marR="93980" indent="-342900" defTabSz="1018540" fontAlgn="auto">
              <a:lnSpc>
                <a:spcPct val="150000"/>
              </a:lnSpc>
              <a:spcBef>
                <a:spcPts val="200"/>
              </a:spcBef>
              <a:buFont typeface="Wingdings" panose="05000000000000000000" charset="0"/>
              <a:buChar char="u"/>
            </a:pPr>
            <a:r>
              <a:rPr lang="zh-CN" altLang="en-US" sz="2000" spc="150" dirty="0">
                <a:solidFill>
                  <a:prstClr val="black"/>
                </a:solidFill>
                <a:latin typeface="微软雅黑" panose="020B0503020204020204" charset="-122"/>
                <a:ea typeface="微软雅黑" panose="020B0503020204020204" charset="-122"/>
                <a:cs typeface="微软雅黑" panose="020B0503020204020204" charset="-122"/>
              </a:rPr>
              <a:t>增加旅游业竞争力</a:t>
            </a:r>
            <a:endParaRPr lang="zh-CN" altLang="en-US" sz="2000" spc="150" dirty="0">
              <a:solidFill>
                <a:prstClr val="black"/>
              </a:solidFill>
              <a:latin typeface="微软雅黑" panose="020B0503020204020204" charset="-122"/>
              <a:ea typeface="微软雅黑" panose="020B0503020204020204" charset="-122"/>
              <a:cs typeface="微软雅黑" panose="020B0503020204020204" charset="-122"/>
            </a:endParaRPr>
          </a:p>
        </p:txBody>
      </p:sp>
      <p:sp>
        <p:nvSpPr>
          <p:cNvPr id="39" name="文本框 38"/>
          <p:cNvSpPr txBox="1"/>
          <p:nvPr>
            <p:custDataLst>
              <p:tags r:id="rId13"/>
            </p:custDataLst>
          </p:nvPr>
        </p:nvSpPr>
        <p:spPr>
          <a:xfrm rot="10800000" flipV="1">
            <a:off x="3787140" y="3321050"/>
            <a:ext cx="3035935" cy="1040130"/>
          </a:xfrm>
          <a:prstGeom prst="rect">
            <a:avLst/>
          </a:prstGeom>
          <a:noFill/>
        </p:spPr>
        <p:txBody>
          <a:bodyPr wrap="square" rtlCol="0">
            <a:spAutoFit/>
          </a:bodyPr>
          <a:lstStyle/>
          <a:p>
            <a:pPr marL="446405" marR="93980" indent="-342900" defTabSz="1018540" fontAlgn="auto">
              <a:lnSpc>
                <a:spcPct val="150000"/>
              </a:lnSpc>
              <a:spcBef>
                <a:spcPts val="200"/>
              </a:spcBef>
              <a:buFont typeface="Wingdings" panose="05000000000000000000" charset="0"/>
              <a:buChar char="u"/>
            </a:pPr>
            <a:r>
              <a:rPr lang="zh-CN" altLang="en-US" sz="2000" spc="150" dirty="0">
                <a:solidFill>
                  <a:prstClr val="black"/>
                </a:solidFill>
                <a:latin typeface="微软雅黑" panose="020B0503020204020204" charset="-122"/>
                <a:ea typeface="微软雅黑" panose="020B0503020204020204" charset="-122"/>
                <a:cs typeface="微软雅黑" panose="020B0503020204020204" charset="-122"/>
              </a:rPr>
              <a:t>全面改善人居环境</a:t>
            </a:r>
            <a:endParaRPr lang="zh-CN" altLang="en-US" sz="2000" spc="150" dirty="0">
              <a:solidFill>
                <a:prstClr val="black"/>
              </a:solidFill>
              <a:latin typeface="微软雅黑" panose="020B0503020204020204" charset="-122"/>
              <a:ea typeface="微软雅黑" panose="020B0503020204020204" charset="-122"/>
              <a:cs typeface="微软雅黑" panose="020B0503020204020204" charset="-122"/>
            </a:endParaRPr>
          </a:p>
          <a:p>
            <a:pPr marL="446405" marR="93980" indent="-342900" defTabSz="1018540" fontAlgn="auto">
              <a:lnSpc>
                <a:spcPct val="150000"/>
              </a:lnSpc>
              <a:spcBef>
                <a:spcPts val="200"/>
              </a:spcBef>
              <a:buFont typeface="Wingdings" panose="05000000000000000000" charset="0"/>
              <a:buChar char="u"/>
            </a:pPr>
            <a:r>
              <a:rPr lang="zh-CN" altLang="en-US" sz="2000" spc="150" dirty="0">
                <a:solidFill>
                  <a:prstClr val="black"/>
                </a:solidFill>
                <a:latin typeface="微软雅黑" panose="020B0503020204020204" charset="-122"/>
                <a:ea typeface="微软雅黑" panose="020B0503020204020204" charset="-122"/>
                <a:cs typeface="微软雅黑" panose="020B0503020204020204" charset="-122"/>
              </a:rPr>
              <a:t>提升生态服务能力</a:t>
            </a:r>
            <a:endParaRPr lang="zh-CN" altLang="en-US" sz="2000" spc="150" dirty="0">
              <a:solidFill>
                <a:prstClr val="black"/>
              </a:solidFill>
              <a:latin typeface="微软雅黑" panose="020B0503020204020204" charset="-122"/>
              <a:ea typeface="微软雅黑" panose="020B0503020204020204" charset="-122"/>
              <a:cs typeface="微软雅黑" panose="020B0503020204020204" charset="-122"/>
            </a:endParaRPr>
          </a:p>
        </p:txBody>
      </p:sp>
      <p:sp>
        <p:nvSpPr>
          <p:cNvPr id="40" name="文本框 39"/>
          <p:cNvSpPr txBox="1"/>
          <p:nvPr>
            <p:custDataLst>
              <p:tags r:id="rId14"/>
            </p:custDataLst>
          </p:nvPr>
        </p:nvSpPr>
        <p:spPr>
          <a:xfrm rot="10800000" flipV="1">
            <a:off x="662305" y="3371850"/>
            <a:ext cx="2783205" cy="2858135"/>
          </a:xfrm>
          <a:prstGeom prst="rect">
            <a:avLst/>
          </a:prstGeom>
          <a:noFill/>
        </p:spPr>
        <p:txBody>
          <a:bodyPr wrap="square" rtlCol="0">
            <a:noAutofit/>
          </a:bodyPr>
          <a:lstStyle/>
          <a:p>
            <a:pPr marL="443865" marR="94615" indent="-342900" algn="just" defTabSz="1018540" fontAlgn="auto">
              <a:lnSpc>
                <a:spcPct val="150000"/>
              </a:lnSpc>
              <a:spcBef>
                <a:spcPts val="200"/>
              </a:spcBef>
              <a:buFont typeface="Wingdings" panose="05000000000000000000" charset="0"/>
              <a:buChar char="u"/>
            </a:pPr>
            <a:r>
              <a:rPr lang="zh-CN" altLang="en-US" sz="2000" spc="150" dirty="0">
                <a:solidFill>
                  <a:prstClr val="black"/>
                </a:solidFill>
                <a:latin typeface="微软雅黑" panose="020B0503020204020204" charset="-122"/>
                <a:ea typeface="微软雅黑" panose="020B0503020204020204" charset="-122"/>
                <a:cs typeface="微软雅黑" panose="020B0503020204020204" charset="-122"/>
              </a:rPr>
              <a:t>夯实生态保护本底</a:t>
            </a:r>
            <a:endParaRPr lang="zh-CN" altLang="en-US" sz="2000" spc="150" dirty="0">
              <a:solidFill>
                <a:prstClr val="black"/>
              </a:solidFill>
              <a:latin typeface="微软雅黑" panose="020B0503020204020204" charset="-122"/>
              <a:ea typeface="微软雅黑" panose="020B0503020204020204" charset="-122"/>
              <a:cs typeface="微软雅黑" panose="020B0503020204020204" charset="-122"/>
            </a:endParaRPr>
          </a:p>
          <a:p>
            <a:pPr marL="443865" marR="94615" indent="-342900" algn="just" defTabSz="1018540" fontAlgn="auto">
              <a:lnSpc>
                <a:spcPct val="150000"/>
              </a:lnSpc>
              <a:spcBef>
                <a:spcPts val="200"/>
              </a:spcBef>
              <a:buFont typeface="Wingdings" panose="05000000000000000000" charset="0"/>
              <a:buChar char="u"/>
            </a:pPr>
            <a:r>
              <a:rPr lang="zh-CN" altLang="en-US" sz="2000" spc="150" dirty="0">
                <a:solidFill>
                  <a:prstClr val="black"/>
                </a:solidFill>
                <a:latin typeface="微软雅黑" panose="020B0503020204020204" charset="-122"/>
                <a:ea typeface="微软雅黑" panose="020B0503020204020204" charset="-122"/>
                <a:cs typeface="微软雅黑" panose="020B0503020204020204" charset="-122"/>
              </a:rPr>
              <a:t>水资源涵养能力提升</a:t>
            </a:r>
            <a:endParaRPr lang="zh-CN" altLang="en-US" sz="2000" spc="150" dirty="0">
              <a:solidFill>
                <a:prstClr val="black"/>
              </a:solidFill>
              <a:latin typeface="微软雅黑" panose="020B0503020204020204" charset="-122"/>
              <a:ea typeface="微软雅黑" panose="020B0503020204020204" charset="-122"/>
              <a:cs typeface="微软雅黑" panose="020B0503020204020204" charset="-122"/>
            </a:endParaRPr>
          </a:p>
          <a:p>
            <a:pPr marL="443865" marR="94615" indent="-342900" algn="just" defTabSz="1018540" fontAlgn="auto">
              <a:lnSpc>
                <a:spcPct val="150000"/>
              </a:lnSpc>
              <a:spcBef>
                <a:spcPts val="200"/>
              </a:spcBef>
              <a:buFont typeface="Wingdings" panose="05000000000000000000" charset="0"/>
              <a:buChar char="u"/>
            </a:pPr>
            <a:r>
              <a:rPr lang="zh-CN" altLang="en-US" sz="2000" spc="150" dirty="0">
                <a:solidFill>
                  <a:prstClr val="black"/>
                </a:solidFill>
                <a:latin typeface="微软雅黑" panose="020B0503020204020204" charset="-122"/>
                <a:ea typeface="微软雅黑" panose="020B0503020204020204" charset="-122"/>
                <a:cs typeface="微软雅黑" panose="020B0503020204020204" charset="-122"/>
              </a:rPr>
              <a:t>生物多样性得到保护</a:t>
            </a:r>
            <a:endParaRPr lang="zh-CN" altLang="en-US" sz="2000" spc="150" dirty="0">
              <a:solidFill>
                <a:prstClr val="black"/>
              </a:solidFill>
              <a:latin typeface="微软雅黑" panose="020B0503020204020204" charset="-122"/>
              <a:ea typeface="微软雅黑" panose="020B0503020204020204" charset="-122"/>
              <a:cs typeface="微软雅黑" panose="020B0503020204020204" charset="-122"/>
            </a:endParaRPr>
          </a:p>
        </p:txBody>
      </p:sp>
      <p:sp>
        <p:nvSpPr>
          <p:cNvPr id="3" name="矩形 2"/>
          <p:cNvSpPr/>
          <p:nvPr>
            <p:custDataLst>
              <p:tags r:id="rId15"/>
            </p:custDataLst>
          </p:nvPr>
        </p:nvSpPr>
        <p:spPr>
          <a:xfrm>
            <a:off x="-17145" y="-19050"/>
            <a:ext cx="10727055" cy="15176500"/>
          </a:xfrm>
          <a:prstGeom prst="rect">
            <a:avLst/>
          </a:prstGeom>
          <a:noFill/>
          <a:ln w="101600" cmpd="sng">
            <a:solidFill>
              <a:srgbClr val="75B6E5">
                <a:alpha val="50000"/>
              </a:srgbClr>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grpSp>
        <p:nvGrpSpPr>
          <p:cNvPr id="51" name="组合 50"/>
          <p:cNvGrpSpPr/>
          <p:nvPr/>
        </p:nvGrpSpPr>
        <p:grpSpPr>
          <a:xfrm>
            <a:off x="635" y="0"/>
            <a:ext cx="1109980" cy="1452880"/>
            <a:chOff x="1" y="0"/>
            <a:chExt cx="1748" cy="2288"/>
          </a:xfrm>
        </p:grpSpPr>
        <p:cxnSp>
          <p:nvCxnSpPr>
            <p:cNvPr id="52" name="直接连接符 51"/>
            <p:cNvCxnSpPr/>
            <p:nvPr>
              <p:custDataLst>
                <p:tags r:id="rId16"/>
              </p:custDataLst>
            </p:nvPr>
          </p:nvCxnSpPr>
          <p:spPr>
            <a:xfrm>
              <a:off x="1526" y="0"/>
              <a:ext cx="12" cy="2088"/>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53" name="直接连接符 52"/>
            <p:cNvCxnSpPr/>
            <p:nvPr>
              <p:custDataLst>
                <p:tags r:id="rId17"/>
              </p:custDataLst>
            </p:nvPr>
          </p:nvCxnSpPr>
          <p:spPr>
            <a:xfrm>
              <a:off x="1" y="2068"/>
              <a:ext cx="1548" cy="12"/>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54" name="直接连接符 53"/>
            <p:cNvCxnSpPr/>
            <p:nvPr>
              <p:custDataLst>
                <p:tags r:id="rId18"/>
              </p:custDataLst>
            </p:nvPr>
          </p:nvCxnSpPr>
          <p:spPr>
            <a:xfrm>
              <a:off x="1726" y="200"/>
              <a:ext cx="12" cy="2088"/>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55" name="直接连接符 54"/>
            <p:cNvCxnSpPr/>
            <p:nvPr>
              <p:custDataLst>
                <p:tags r:id="rId19"/>
              </p:custDataLst>
            </p:nvPr>
          </p:nvCxnSpPr>
          <p:spPr>
            <a:xfrm>
              <a:off x="201" y="2268"/>
              <a:ext cx="1548" cy="12"/>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56" name="直接连接符 55"/>
            <p:cNvCxnSpPr/>
            <p:nvPr>
              <p:custDataLst>
                <p:tags r:id="rId20"/>
              </p:custDataLst>
            </p:nvPr>
          </p:nvCxnSpPr>
          <p:spPr>
            <a:xfrm>
              <a:off x="1320" y="573"/>
              <a:ext cx="12" cy="1284"/>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57" name="直接连接符 56"/>
            <p:cNvCxnSpPr/>
            <p:nvPr>
              <p:custDataLst>
                <p:tags r:id="rId21"/>
              </p:custDataLst>
            </p:nvPr>
          </p:nvCxnSpPr>
          <p:spPr>
            <a:xfrm>
              <a:off x="444" y="1821"/>
              <a:ext cx="876" cy="12"/>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grpSp>
      <p:pic>
        <p:nvPicPr>
          <p:cNvPr id="12" name="图片 11" descr="eb79a215a659a1a589f56f7b879f0fc"/>
          <p:cNvPicPr>
            <a:picLocks noChangeAspect="1"/>
          </p:cNvPicPr>
          <p:nvPr/>
        </p:nvPicPr>
        <p:blipFill>
          <a:blip r:embed="rId22">
            <a:clrChange>
              <a:clrFrom>
                <a:srgbClr val="B8CAD6">
                  <a:alpha val="100000"/>
                </a:srgbClr>
              </a:clrFrom>
              <a:clrTo>
                <a:srgbClr val="B8CAD6">
                  <a:alpha val="100000"/>
                  <a:alpha val="0"/>
                </a:srgbClr>
              </a:clrTo>
            </a:clrChange>
          </a:blip>
          <a:stretch>
            <a:fillRect/>
          </a:stretch>
        </p:blipFill>
        <p:spPr>
          <a:xfrm>
            <a:off x="-17780" y="7253605"/>
            <a:ext cx="10727690" cy="8018145"/>
          </a:xfrm>
          <a:prstGeom prst="rect">
            <a:avLst/>
          </a:prstGeom>
        </p:spPr>
      </p:pic>
      <p:sp>
        <p:nvSpPr>
          <p:cNvPr id="13" name="任意多边形 12"/>
          <p:cNvSpPr/>
          <p:nvPr>
            <p:custDataLst>
              <p:tags r:id="rId23"/>
            </p:custDataLst>
          </p:nvPr>
        </p:nvSpPr>
        <p:spPr>
          <a:xfrm>
            <a:off x="-132080" y="6898005"/>
            <a:ext cx="10822940" cy="1971675"/>
          </a:xfrm>
          <a:custGeom>
            <a:avLst/>
            <a:gdLst>
              <a:gd name="connisteX0" fmla="*/ 118745 w 7415530"/>
              <a:gd name="connsiteY0" fmla="*/ 549910 h 795655"/>
              <a:gd name="connisteX1" fmla="*/ 396875 w 7415530"/>
              <a:gd name="connsiteY1" fmla="*/ 676910 h 795655"/>
              <a:gd name="connisteX2" fmla="*/ 693420 w 7415530"/>
              <a:gd name="connsiteY2" fmla="*/ 685800 h 795655"/>
              <a:gd name="connisteX3" fmla="*/ 938530 w 7415530"/>
              <a:gd name="connsiteY3" fmla="*/ 702310 h 795655"/>
              <a:gd name="connisteX4" fmla="*/ 1362075 w 7415530"/>
              <a:gd name="connsiteY4" fmla="*/ 660400 h 795655"/>
              <a:gd name="connisteX5" fmla="*/ 1861820 w 7415530"/>
              <a:gd name="connsiteY5" fmla="*/ 694055 h 795655"/>
              <a:gd name="connisteX6" fmla="*/ 2420620 w 7415530"/>
              <a:gd name="connsiteY6" fmla="*/ 744855 h 795655"/>
              <a:gd name="connisteX7" fmla="*/ 3140075 w 7415530"/>
              <a:gd name="connsiteY7" fmla="*/ 727710 h 795655"/>
              <a:gd name="connisteX8" fmla="*/ 3707130 w 7415530"/>
              <a:gd name="connsiteY8" fmla="*/ 795655 h 795655"/>
              <a:gd name="connisteX9" fmla="*/ 4122420 w 7415530"/>
              <a:gd name="connsiteY9" fmla="*/ 736600 h 795655"/>
              <a:gd name="connisteX10" fmla="*/ 4198620 w 7415530"/>
              <a:gd name="connsiteY10" fmla="*/ 694055 h 795655"/>
              <a:gd name="connisteX11" fmla="*/ 4943475 w 7415530"/>
              <a:gd name="connsiteY11" fmla="*/ 635000 h 795655"/>
              <a:gd name="connisteX12" fmla="*/ 5434330 w 7415530"/>
              <a:gd name="connsiteY12" fmla="*/ 727710 h 795655"/>
              <a:gd name="connisteX13" fmla="*/ 5807075 w 7415530"/>
              <a:gd name="connsiteY13" fmla="*/ 753110 h 795655"/>
              <a:gd name="connisteX14" fmla="*/ 6238875 w 7415530"/>
              <a:gd name="connsiteY14" fmla="*/ 626110 h 795655"/>
              <a:gd name="connisteX15" fmla="*/ 6306820 w 7415530"/>
              <a:gd name="connsiteY15" fmla="*/ 626110 h 795655"/>
              <a:gd name="connisteX16" fmla="*/ 6374130 w 7415530"/>
              <a:gd name="connsiteY16" fmla="*/ 626110 h 795655"/>
              <a:gd name="connisteX17" fmla="*/ 6772275 w 7415530"/>
              <a:gd name="connsiteY17" fmla="*/ 702310 h 795655"/>
              <a:gd name="connisteX18" fmla="*/ 7127875 w 7415530"/>
              <a:gd name="connsiteY18" fmla="*/ 711200 h 795655"/>
              <a:gd name="connisteX19" fmla="*/ 7399020 w 7415530"/>
              <a:gd name="connsiteY19" fmla="*/ 541655 h 795655"/>
              <a:gd name="connisteX20" fmla="*/ 7415530 w 7415530"/>
              <a:gd name="connsiteY20" fmla="*/ 0 h 795655"/>
              <a:gd name="connisteX21" fmla="*/ 0 w 7415530"/>
              <a:gd name="connsiteY21" fmla="*/ 41910 h 795655"/>
              <a:gd name="connisteX22" fmla="*/ 118745 w 7415530"/>
              <a:gd name="connsiteY22" fmla="*/ 592455 h 795655"/>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 ang="0">
                <a:pos x="connisteX9" y="connsiteY9"/>
              </a:cxn>
              <a:cxn ang="0">
                <a:pos x="connisteX10" y="connsiteY10"/>
              </a:cxn>
              <a:cxn ang="0">
                <a:pos x="connisteX11" y="connsiteY11"/>
              </a:cxn>
              <a:cxn ang="0">
                <a:pos x="connisteX12" y="connsiteY12"/>
              </a:cxn>
              <a:cxn ang="0">
                <a:pos x="connisteX13" y="connsiteY13"/>
              </a:cxn>
              <a:cxn ang="0">
                <a:pos x="connisteX14" y="connsiteY14"/>
              </a:cxn>
              <a:cxn ang="0">
                <a:pos x="connisteX15" y="connsiteY15"/>
              </a:cxn>
              <a:cxn ang="0">
                <a:pos x="connisteX16" y="connsiteY16"/>
              </a:cxn>
              <a:cxn ang="0">
                <a:pos x="connisteX17" y="connsiteY17"/>
              </a:cxn>
              <a:cxn ang="0">
                <a:pos x="connisteX18" y="connsiteY18"/>
              </a:cxn>
              <a:cxn ang="0">
                <a:pos x="connisteX19" y="connsiteY19"/>
              </a:cxn>
              <a:cxn ang="0">
                <a:pos x="connisteX20" y="connsiteY20"/>
              </a:cxn>
              <a:cxn ang="0">
                <a:pos x="connisteX21" y="connsiteY21"/>
              </a:cxn>
              <a:cxn ang="0">
                <a:pos x="connisteX22" y="connsiteY22"/>
              </a:cxn>
            </a:cxnLst>
            <a:rect l="l" t="t" r="r" b="b"/>
            <a:pathLst>
              <a:path w="7415530" h="795655">
                <a:moveTo>
                  <a:pt x="118745" y="549910"/>
                </a:moveTo>
                <a:lnTo>
                  <a:pt x="396875" y="676910"/>
                </a:lnTo>
                <a:lnTo>
                  <a:pt x="693420" y="685800"/>
                </a:lnTo>
                <a:lnTo>
                  <a:pt x="938530" y="702310"/>
                </a:lnTo>
                <a:lnTo>
                  <a:pt x="1362075" y="660400"/>
                </a:lnTo>
                <a:lnTo>
                  <a:pt x="1861820" y="694055"/>
                </a:lnTo>
                <a:lnTo>
                  <a:pt x="2420620" y="744855"/>
                </a:lnTo>
                <a:lnTo>
                  <a:pt x="3140075" y="727710"/>
                </a:lnTo>
                <a:lnTo>
                  <a:pt x="3707130" y="795655"/>
                </a:lnTo>
                <a:lnTo>
                  <a:pt x="4122420" y="736600"/>
                </a:lnTo>
                <a:lnTo>
                  <a:pt x="4198620" y="694055"/>
                </a:lnTo>
                <a:lnTo>
                  <a:pt x="4943475" y="635000"/>
                </a:lnTo>
                <a:lnTo>
                  <a:pt x="5434330" y="727710"/>
                </a:lnTo>
                <a:lnTo>
                  <a:pt x="5807075" y="753110"/>
                </a:lnTo>
                <a:lnTo>
                  <a:pt x="6238875" y="626110"/>
                </a:lnTo>
                <a:lnTo>
                  <a:pt x="6306820" y="626110"/>
                </a:lnTo>
                <a:lnTo>
                  <a:pt x="6374130" y="626110"/>
                </a:lnTo>
                <a:lnTo>
                  <a:pt x="6772275" y="702310"/>
                </a:lnTo>
                <a:lnTo>
                  <a:pt x="7127875" y="711200"/>
                </a:lnTo>
                <a:lnTo>
                  <a:pt x="7399020" y="541655"/>
                </a:lnTo>
                <a:lnTo>
                  <a:pt x="7415530" y="0"/>
                </a:lnTo>
                <a:lnTo>
                  <a:pt x="0" y="41910"/>
                </a:lnTo>
                <a:lnTo>
                  <a:pt x="118745" y="592455"/>
                </a:lnTo>
              </a:path>
            </a:pathLst>
          </a:custGeom>
          <a:solidFill>
            <a:schemeClr val="bg1"/>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59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4"/>
          <p:cNvSpPr txBox="1"/>
          <p:nvPr/>
        </p:nvSpPr>
        <p:spPr>
          <a:xfrm>
            <a:off x="905353" y="8535090"/>
            <a:ext cx="6816738" cy="836930"/>
          </a:xfrm>
          <a:prstGeom prst="rect">
            <a:avLst/>
          </a:prstGeom>
        </p:spPr>
        <p:txBody>
          <a:bodyPr vert="horz" wrap="square" lIns="0" tIns="14143" rIns="0" bIns="0" rtlCol="0">
            <a:spAutoFit/>
          </a:bodyPr>
          <a:lstStyle/>
          <a:p>
            <a:pPr marL="12700" algn="l" defTabSz="914400">
              <a:spcBef>
                <a:spcPts val="100"/>
              </a:spcBef>
              <a:buClrTx/>
              <a:buSzTx/>
              <a:buFontTx/>
            </a:pPr>
            <a:r>
              <a:rPr lang="en-US" altLang="zh-CN" sz="5350" b="1" dirty="0">
                <a:solidFill>
                  <a:srgbClr val="2E5496"/>
                </a:solidFill>
                <a:latin typeface="微软雅黑" panose="020B0503020204020204" charset="-122"/>
                <a:ea typeface="微软雅黑" panose="020B0503020204020204" charset="-122"/>
                <a:cs typeface="Arial Unicode MS" panose="020B0604020202020204" charset="-122"/>
              </a:rPr>
              <a:t>9 .保障机制</a:t>
            </a:r>
            <a:endParaRPr lang="en-US" altLang="zh-CN" sz="5350" b="1" dirty="0">
              <a:solidFill>
                <a:srgbClr val="2E5496"/>
              </a:solidFill>
              <a:latin typeface="微软雅黑" panose="020B0503020204020204" charset="-122"/>
              <a:ea typeface="微软雅黑" panose="020B0503020204020204" charset="-122"/>
              <a:cs typeface="Arial Unicode MS" panose="020B0604020202020204" charset="-122"/>
            </a:endParaRPr>
          </a:p>
        </p:txBody>
      </p:sp>
      <p:sp>
        <p:nvSpPr>
          <p:cNvPr id="5" name="object 5"/>
          <p:cNvSpPr txBox="1"/>
          <p:nvPr/>
        </p:nvSpPr>
        <p:spPr>
          <a:xfrm>
            <a:off x="1557655" y="9812655"/>
            <a:ext cx="6005195" cy="6481445"/>
          </a:xfrm>
          <a:prstGeom prst="rect">
            <a:avLst/>
          </a:prstGeom>
        </p:spPr>
        <p:txBody>
          <a:bodyPr vert="horz" wrap="square" lIns="0" tIns="14850" rIns="0" bIns="0" rtlCol="0">
            <a:spAutoFit/>
          </a:bodyPr>
          <a:lstStyle/>
          <a:p>
            <a:pPr marL="342265" indent="-342265" defTabSz="914400">
              <a:spcBef>
                <a:spcPts val="600"/>
              </a:spcBef>
              <a:buFont typeface="Arial" panose="020B0604020202020204"/>
              <a:buChar char="•"/>
              <a:tabLst>
                <a:tab pos="342265" algn="l"/>
                <a:tab pos="342900" algn="l"/>
              </a:tabLst>
            </a:pPr>
            <a:r>
              <a:rPr lang="en-US" sz="3200">
                <a:latin typeface="微软雅黑" panose="020B0503020204020204" charset="-122"/>
                <a:ea typeface="微软雅黑" panose="020B0503020204020204" charset="-122"/>
                <a:cs typeface="微软雅黑" panose="020B0503020204020204" charset="-122"/>
                <a:sym typeface="+mn-ea"/>
              </a:rPr>
              <a:t> </a:t>
            </a:r>
            <a:r>
              <a:rPr sz="3200">
                <a:latin typeface="微软雅黑" panose="020B0503020204020204" charset="-122"/>
                <a:ea typeface="微软雅黑" panose="020B0503020204020204" charset="-122"/>
                <a:cs typeface="微软雅黑" panose="020B0503020204020204" charset="-122"/>
                <a:sym typeface="+mn-ea"/>
              </a:rPr>
              <a:t>加强组织领导</a:t>
            </a:r>
            <a:endParaRPr sz="3200">
              <a:latin typeface="微软雅黑" panose="020B0503020204020204" charset="-122"/>
              <a:ea typeface="微软雅黑" panose="020B0503020204020204" charset="-122"/>
              <a:cs typeface="微软雅黑" panose="020B0503020204020204" charset="-122"/>
              <a:sym typeface="+mn-ea"/>
            </a:endParaRPr>
          </a:p>
          <a:p>
            <a:pPr marL="342265" indent="-342265" defTabSz="914400">
              <a:spcBef>
                <a:spcPts val="600"/>
              </a:spcBef>
              <a:buFont typeface="Arial" panose="020B0604020202020204"/>
              <a:buChar char="•"/>
              <a:tabLst>
                <a:tab pos="342265" algn="l"/>
                <a:tab pos="342900" algn="l"/>
              </a:tabLst>
            </a:pPr>
            <a:endParaRPr sz="3200">
              <a:latin typeface="微软雅黑" panose="020B0503020204020204" charset="-122"/>
              <a:ea typeface="微软雅黑" panose="020B0503020204020204" charset="-122"/>
              <a:cs typeface="微软雅黑" panose="020B0503020204020204" charset="-122"/>
              <a:sym typeface="+mn-ea"/>
            </a:endParaRPr>
          </a:p>
          <a:p>
            <a:pPr marL="342265" indent="-342265" defTabSz="914400">
              <a:spcBef>
                <a:spcPts val="600"/>
              </a:spcBef>
              <a:buFont typeface="Arial" panose="020B0604020202020204"/>
              <a:buChar char="•"/>
              <a:tabLst>
                <a:tab pos="342265" algn="l"/>
                <a:tab pos="342900" algn="l"/>
              </a:tabLst>
            </a:pPr>
            <a:r>
              <a:rPr lang="en-US" sz="3200">
                <a:latin typeface="微软雅黑" panose="020B0503020204020204" charset="-122"/>
                <a:ea typeface="微软雅黑" panose="020B0503020204020204" charset="-122"/>
                <a:cs typeface="微软雅黑" panose="020B0503020204020204" charset="-122"/>
                <a:sym typeface="+mn-ea"/>
              </a:rPr>
              <a:t> </a:t>
            </a:r>
            <a:r>
              <a:rPr sz="3200">
                <a:latin typeface="微软雅黑" panose="020B0503020204020204" charset="-122"/>
                <a:ea typeface="微软雅黑" panose="020B0503020204020204" charset="-122"/>
                <a:cs typeface="微软雅黑" panose="020B0503020204020204" charset="-122"/>
                <a:sym typeface="+mn-ea"/>
              </a:rPr>
              <a:t>创新政策体系</a:t>
            </a:r>
            <a:endParaRPr sz="3200">
              <a:latin typeface="微软雅黑" panose="020B0503020204020204" charset="-122"/>
              <a:ea typeface="微软雅黑" panose="020B0503020204020204" charset="-122"/>
              <a:cs typeface="微软雅黑" panose="020B0503020204020204" charset="-122"/>
              <a:sym typeface="+mn-ea"/>
            </a:endParaRPr>
          </a:p>
          <a:p>
            <a:pPr marL="342265" indent="-342265" defTabSz="914400">
              <a:spcBef>
                <a:spcPts val="600"/>
              </a:spcBef>
              <a:buFont typeface="Arial" panose="020B0604020202020204"/>
              <a:buChar char="•"/>
              <a:tabLst>
                <a:tab pos="342265" algn="l"/>
                <a:tab pos="342900" algn="l"/>
              </a:tabLst>
            </a:pPr>
            <a:endParaRPr sz="3200">
              <a:latin typeface="微软雅黑" panose="020B0503020204020204" charset="-122"/>
              <a:ea typeface="微软雅黑" panose="020B0503020204020204" charset="-122"/>
              <a:cs typeface="微软雅黑" panose="020B0503020204020204" charset="-122"/>
              <a:sym typeface="+mn-ea"/>
            </a:endParaRPr>
          </a:p>
          <a:p>
            <a:pPr marL="342265" indent="-342265" defTabSz="914400">
              <a:spcBef>
                <a:spcPts val="600"/>
              </a:spcBef>
              <a:buFont typeface="Arial" panose="020B0604020202020204"/>
              <a:buChar char="•"/>
              <a:tabLst>
                <a:tab pos="342265" algn="l"/>
                <a:tab pos="342900" algn="l"/>
              </a:tabLst>
            </a:pPr>
            <a:r>
              <a:rPr lang="en-US" sz="3200">
                <a:latin typeface="微软雅黑" panose="020B0503020204020204" charset="-122"/>
                <a:ea typeface="微软雅黑" panose="020B0503020204020204" charset="-122"/>
                <a:cs typeface="微软雅黑" panose="020B0503020204020204" charset="-122"/>
                <a:sym typeface="+mn-ea"/>
              </a:rPr>
              <a:t> </a:t>
            </a:r>
            <a:r>
              <a:rPr sz="3200">
                <a:latin typeface="微软雅黑" panose="020B0503020204020204" charset="-122"/>
                <a:ea typeface="微软雅黑" panose="020B0503020204020204" charset="-122"/>
                <a:cs typeface="微软雅黑" panose="020B0503020204020204" charset="-122"/>
                <a:sym typeface="+mn-ea"/>
              </a:rPr>
              <a:t>加强科技支撑</a:t>
            </a:r>
            <a:endParaRPr sz="3200">
              <a:latin typeface="微软雅黑" panose="020B0503020204020204" charset="-122"/>
              <a:ea typeface="微软雅黑" panose="020B0503020204020204" charset="-122"/>
              <a:cs typeface="微软雅黑" panose="020B0503020204020204" charset="-122"/>
              <a:sym typeface="+mn-ea"/>
            </a:endParaRPr>
          </a:p>
          <a:p>
            <a:pPr marL="342265" indent="-342265" defTabSz="914400">
              <a:spcBef>
                <a:spcPts val="600"/>
              </a:spcBef>
              <a:buFont typeface="Arial" panose="020B0604020202020204"/>
              <a:buChar char="•"/>
              <a:tabLst>
                <a:tab pos="342265" algn="l"/>
                <a:tab pos="342900" algn="l"/>
              </a:tabLst>
            </a:pPr>
            <a:endParaRPr sz="3200">
              <a:latin typeface="微软雅黑" panose="020B0503020204020204" charset="-122"/>
              <a:ea typeface="微软雅黑" panose="020B0503020204020204" charset="-122"/>
              <a:cs typeface="微软雅黑" panose="020B0503020204020204" charset="-122"/>
              <a:sym typeface="+mn-ea"/>
            </a:endParaRPr>
          </a:p>
          <a:p>
            <a:pPr marL="342265" indent="-342265" defTabSz="914400">
              <a:spcBef>
                <a:spcPts val="600"/>
              </a:spcBef>
              <a:buFont typeface="Arial" panose="020B0604020202020204"/>
              <a:buChar char="•"/>
              <a:tabLst>
                <a:tab pos="342265" algn="l"/>
                <a:tab pos="342900" algn="l"/>
              </a:tabLst>
            </a:pPr>
            <a:r>
              <a:rPr lang="en-US" sz="3200">
                <a:latin typeface="微软雅黑" panose="020B0503020204020204" charset="-122"/>
                <a:ea typeface="微软雅黑" panose="020B0503020204020204" charset="-122"/>
                <a:cs typeface="微软雅黑" panose="020B0503020204020204" charset="-122"/>
                <a:sym typeface="+mn-ea"/>
              </a:rPr>
              <a:t> </a:t>
            </a:r>
            <a:r>
              <a:rPr sz="3200">
                <a:latin typeface="微软雅黑" panose="020B0503020204020204" charset="-122"/>
                <a:ea typeface="微软雅黑" panose="020B0503020204020204" charset="-122"/>
                <a:cs typeface="微软雅黑" panose="020B0503020204020204" charset="-122"/>
                <a:sym typeface="+mn-ea"/>
              </a:rPr>
              <a:t>强化评估监管</a:t>
            </a:r>
            <a:endParaRPr sz="3200">
              <a:latin typeface="微软雅黑" panose="020B0503020204020204" charset="-122"/>
              <a:ea typeface="微软雅黑" panose="020B0503020204020204" charset="-122"/>
              <a:cs typeface="微软雅黑" panose="020B0503020204020204" charset="-122"/>
              <a:sym typeface="+mn-ea"/>
            </a:endParaRPr>
          </a:p>
          <a:p>
            <a:pPr marL="342265" indent="-342265" defTabSz="914400">
              <a:spcBef>
                <a:spcPts val="600"/>
              </a:spcBef>
              <a:buFont typeface="Arial" panose="020B0604020202020204"/>
              <a:buChar char="•"/>
              <a:tabLst>
                <a:tab pos="342265" algn="l"/>
                <a:tab pos="342900" algn="l"/>
              </a:tabLst>
            </a:pPr>
            <a:endParaRPr sz="3200">
              <a:latin typeface="微软雅黑" panose="020B0503020204020204" charset="-122"/>
              <a:ea typeface="微软雅黑" panose="020B0503020204020204" charset="-122"/>
              <a:cs typeface="微软雅黑" panose="020B0503020204020204" charset="-122"/>
              <a:sym typeface="+mn-ea"/>
            </a:endParaRPr>
          </a:p>
          <a:p>
            <a:pPr marL="342265" indent="-342265" defTabSz="914400">
              <a:spcBef>
                <a:spcPts val="600"/>
              </a:spcBef>
              <a:buFont typeface="Arial" panose="020B0604020202020204"/>
              <a:buChar char="•"/>
              <a:tabLst>
                <a:tab pos="342265" algn="l"/>
                <a:tab pos="342900" algn="l"/>
              </a:tabLst>
            </a:pPr>
            <a:r>
              <a:rPr lang="en-US" sz="3200">
                <a:latin typeface="微软雅黑" panose="020B0503020204020204" charset="-122"/>
                <a:ea typeface="微软雅黑" panose="020B0503020204020204" charset="-122"/>
                <a:cs typeface="微软雅黑" panose="020B0503020204020204" charset="-122"/>
                <a:sym typeface="+mn-ea"/>
              </a:rPr>
              <a:t> </a:t>
            </a:r>
            <a:r>
              <a:rPr sz="3200">
                <a:latin typeface="微软雅黑" panose="020B0503020204020204" charset="-122"/>
                <a:ea typeface="微软雅黑" panose="020B0503020204020204" charset="-122"/>
                <a:cs typeface="微软雅黑" panose="020B0503020204020204" charset="-122"/>
                <a:sym typeface="+mn-ea"/>
              </a:rPr>
              <a:t>加强环境保护</a:t>
            </a:r>
            <a:endParaRPr sz="3200">
              <a:latin typeface="微软雅黑" panose="020B0503020204020204" charset="-122"/>
              <a:ea typeface="微软雅黑" panose="020B0503020204020204" charset="-122"/>
              <a:cs typeface="微软雅黑" panose="020B0503020204020204" charset="-122"/>
              <a:sym typeface="+mn-ea"/>
            </a:endParaRPr>
          </a:p>
          <a:p>
            <a:pPr marL="342265" indent="-342265" defTabSz="914400">
              <a:spcBef>
                <a:spcPts val="600"/>
              </a:spcBef>
              <a:buFont typeface="Arial" panose="020B0604020202020204"/>
              <a:buChar char="•"/>
              <a:tabLst>
                <a:tab pos="342265" algn="l"/>
                <a:tab pos="342900" algn="l"/>
              </a:tabLst>
            </a:pPr>
            <a:endParaRPr sz="3200">
              <a:latin typeface="微软雅黑" panose="020B0503020204020204" charset="-122"/>
              <a:ea typeface="微软雅黑" panose="020B0503020204020204" charset="-122"/>
              <a:cs typeface="微软雅黑" panose="020B0503020204020204" charset="-122"/>
              <a:sym typeface="+mn-ea"/>
            </a:endParaRPr>
          </a:p>
          <a:p>
            <a:pPr marL="342265" indent="-342265" defTabSz="914400">
              <a:spcBef>
                <a:spcPts val="600"/>
              </a:spcBef>
              <a:buFont typeface="Arial" panose="020B0604020202020204"/>
              <a:buChar char="•"/>
              <a:tabLst>
                <a:tab pos="342265" algn="l"/>
                <a:tab pos="342900" algn="l"/>
              </a:tabLst>
            </a:pPr>
            <a:endParaRPr sz="3200">
              <a:latin typeface="微软雅黑" panose="020B0503020204020204" charset="-122"/>
              <a:ea typeface="微软雅黑" panose="020B0503020204020204" charset="-122"/>
              <a:cs typeface="微软雅黑" panose="020B0503020204020204" charset="-122"/>
              <a:sym typeface="+mn-ea"/>
            </a:endParaRPr>
          </a:p>
          <a:p>
            <a:pPr defTabSz="1018540">
              <a:spcBef>
                <a:spcPts val="55"/>
              </a:spcBef>
              <a:buFont typeface="Arial" panose="020B0604020202020204"/>
              <a:buChar char="•"/>
            </a:pPr>
            <a:endParaRPr sz="1780" dirty="0">
              <a:solidFill>
                <a:prstClr val="black"/>
              </a:solidFill>
              <a:latin typeface="微软雅黑" panose="020B0503020204020204" charset="-122"/>
              <a:cs typeface="微软雅黑" panose="020B0503020204020204" charset="-122"/>
            </a:endParaRPr>
          </a:p>
        </p:txBody>
      </p:sp>
      <p:pic>
        <p:nvPicPr>
          <p:cNvPr id="7" name="图片 6" descr="7a362929b0204b372dfbe9f1b4eea37"/>
          <p:cNvPicPr>
            <a:picLocks noChangeAspect="1"/>
          </p:cNvPicPr>
          <p:nvPr/>
        </p:nvPicPr>
        <p:blipFill>
          <a:blip r:embed="rId1">
            <a:clrChange>
              <a:clrFrom>
                <a:srgbClr val="56A0F5">
                  <a:alpha val="100000"/>
                </a:srgbClr>
              </a:clrFrom>
              <a:clrTo>
                <a:srgbClr val="56A0F5">
                  <a:alpha val="100000"/>
                  <a:alpha val="0"/>
                </a:srgbClr>
              </a:clrTo>
            </a:clrChange>
          </a:blip>
          <a:stretch>
            <a:fillRect/>
          </a:stretch>
        </p:blipFill>
        <p:spPr>
          <a:xfrm>
            <a:off x="0" y="0"/>
            <a:ext cx="10690860" cy="8018145"/>
          </a:xfrm>
          <a:prstGeom prst="rect">
            <a:avLst/>
          </a:prstGeom>
        </p:spPr>
      </p:pic>
      <p:sp>
        <p:nvSpPr>
          <p:cNvPr id="13" name="任意多边形 12"/>
          <p:cNvSpPr/>
          <p:nvPr>
            <p:custDataLst>
              <p:tags r:id="rId2"/>
            </p:custDataLst>
          </p:nvPr>
        </p:nvSpPr>
        <p:spPr>
          <a:xfrm>
            <a:off x="-132080" y="-247650"/>
            <a:ext cx="11010265" cy="2087245"/>
          </a:xfrm>
          <a:custGeom>
            <a:avLst/>
            <a:gdLst>
              <a:gd name="connisteX0" fmla="*/ 118745 w 7415530"/>
              <a:gd name="connsiteY0" fmla="*/ 549910 h 795655"/>
              <a:gd name="connisteX1" fmla="*/ 396875 w 7415530"/>
              <a:gd name="connsiteY1" fmla="*/ 676910 h 795655"/>
              <a:gd name="connisteX2" fmla="*/ 693420 w 7415530"/>
              <a:gd name="connsiteY2" fmla="*/ 685800 h 795655"/>
              <a:gd name="connisteX3" fmla="*/ 938530 w 7415530"/>
              <a:gd name="connsiteY3" fmla="*/ 702310 h 795655"/>
              <a:gd name="connisteX4" fmla="*/ 1362075 w 7415530"/>
              <a:gd name="connsiteY4" fmla="*/ 660400 h 795655"/>
              <a:gd name="connisteX5" fmla="*/ 1861820 w 7415530"/>
              <a:gd name="connsiteY5" fmla="*/ 694055 h 795655"/>
              <a:gd name="connisteX6" fmla="*/ 2420620 w 7415530"/>
              <a:gd name="connsiteY6" fmla="*/ 744855 h 795655"/>
              <a:gd name="connisteX7" fmla="*/ 3140075 w 7415530"/>
              <a:gd name="connsiteY7" fmla="*/ 727710 h 795655"/>
              <a:gd name="connisteX8" fmla="*/ 3707130 w 7415530"/>
              <a:gd name="connsiteY8" fmla="*/ 795655 h 795655"/>
              <a:gd name="connisteX9" fmla="*/ 4122420 w 7415530"/>
              <a:gd name="connsiteY9" fmla="*/ 736600 h 795655"/>
              <a:gd name="connisteX10" fmla="*/ 4198620 w 7415530"/>
              <a:gd name="connsiteY10" fmla="*/ 694055 h 795655"/>
              <a:gd name="connisteX11" fmla="*/ 4943475 w 7415530"/>
              <a:gd name="connsiteY11" fmla="*/ 635000 h 795655"/>
              <a:gd name="connisteX12" fmla="*/ 5434330 w 7415530"/>
              <a:gd name="connsiteY12" fmla="*/ 727710 h 795655"/>
              <a:gd name="connisteX13" fmla="*/ 5807075 w 7415530"/>
              <a:gd name="connsiteY13" fmla="*/ 753110 h 795655"/>
              <a:gd name="connisteX14" fmla="*/ 6238875 w 7415530"/>
              <a:gd name="connsiteY14" fmla="*/ 626110 h 795655"/>
              <a:gd name="connisteX15" fmla="*/ 6306820 w 7415530"/>
              <a:gd name="connsiteY15" fmla="*/ 626110 h 795655"/>
              <a:gd name="connisteX16" fmla="*/ 6374130 w 7415530"/>
              <a:gd name="connsiteY16" fmla="*/ 626110 h 795655"/>
              <a:gd name="connisteX17" fmla="*/ 6772275 w 7415530"/>
              <a:gd name="connsiteY17" fmla="*/ 702310 h 795655"/>
              <a:gd name="connisteX18" fmla="*/ 7127875 w 7415530"/>
              <a:gd name="connsiteY18" fmla="*/ 711200 h 795655"/>
              <a:gd name="connisteX19" fmla="*/ 7399020 w 7415530"/>
              <a:gd name="connsiteY19" fmla="*/ 541655 h 795655"/>
              <a:gd name="connisteX20" fmla="*/ 7415530 w 7415530"/>
              <a:gd name="connsiteY20" fmla="*/ 0 h 795655"/>
              <a:gd name="connisteX21" fmla="*/ 0 w 7415530"/>
              <a:gd name="connsiteY21" fmla="*/ 41910 h 795655"/>
              <a:gd name="connisteX22" fmla="*/ 118745 w 7415530"/>
              <a:gd name="connsiteY22" fmla="*/ 592455 h 795655"/>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 ang="0">
                <a:pos x="connisteX9" y="connsiteY9"/>
              </a:cxn>
              <a:cxn ang="0">
                <a:pos x="connisteX10" y="connsiteY10"/>
              </a:cxn>
              <a:cxn ang="0">
                <a:pos x="connisteX11" y="connsiteY11"/>
              </a:cxn>
              <a:cxn ang="0">
                <a:pos x="connisteX12" y="connsiteY12"/>
              </a:cxn>
              <a:cxn ang="0">
                <a:pos x="connisteX13" y="connsiteY13"/>
              </a:cxn>
              <a:cxn ang="0">
                <a:pos x="connisteX14" y="connsiteY14"/>
              </a:cxn>
              <a:cxn ang="0">
                <a:pos x="connisteX15" y="connsiteY15"/>
              </a:cxn>
              <a:cxn ang="0">
                <a:pos x="connisteX16" y="connsiteY16"/>
              </a:cxn>
              <a:cxn ang="0">
                <a:pos x="connisteX17" y="connsiteY17"/>
              </a:cxn>
              <a:cxn ang="0">
                <a:pos x="connisteX18" y="connsiteY18"/>
              </a:cxn>
              <a:cxn ang="0">
                <a:pos x="connisteX19" y="connsiteY19"/>
              </a:cxn>
              <a:cxn ang="0">
                <a:pos x="connisteX20" y="connsiteY20"/>
              </a:cxn>
              <a:cxn ang="0">
                <a:pos x="connisteX21" y="connsiteY21"/>
              </a:cxn>
              <a:cxn ang="0">
                <a:pos x="connisteX22" y="connsiteY22"/>
              </a:cxn>
            </a:cxnLst>
            <a:rect l="l" t="t" r="r" b="b"/>
            <a:pathLst>
              <a:path w="7415530" h="795655">
                <a:moveTo>
                  <a:pt x="118745" y="549910"/>
                </a:moveTo>
                <a:lnTo>
                  <a:pt x="396875" y="676910"/>
                </a:lnTo>
                <a:lnTo>
                  <a:pt x="693420" y="685800"/>
                </a:lnTo>
                <a:lnTo>
                  <a:pt x="938530" y="702310"/>
                </a:lnTo>
                <a:lnTo>
                  <a:pt x="1362075" y="660400"/>
                </a:lnTo>
                <a:lnTo>
                  <a:pt x="1861820" y="694055"/>
                </a:lnTo>
                <a:lnTo>
                  <a:pt x="2420620" y="744855"/>
                </a:lnTo>
                <a:lnTo>
                  <a:pt x="3140075" y="727710"/>
                </a:lnTo>
                <a:lnTo>
                  <a:pt x="3707130" y="795655"/>
                </a:lnTo>
                <a:lnTo>
                  <a:pt x="4122420" y="736600"/>
                </a:lnTo>
                <a:lnTo>
                  <a:pt x="4198620" y="694055"/>
                </a:lnTo>
                <a:lnTo>
                  <a:pt x="4943475" y="635000"/>
                </a:lnTo>
                <a:lnTo>
                  <a:pt x="5434330" y="727710"/>
                </a:lnTo>
                <a:lnTo>
                  <a:pt x="5807075" y="753110"/>
                </a:lnTo>
                <a:lnTo>
                  <a:pt x="6238875" y="626110"/>
                </a:lnTo>
                <a:lnTo>
                  <a:pt x="6306820" y="626110"/>
                </a:lnTo>
                <a:lnTo>
                  <a:pt x="6374130" y="626110"/>
                </a:lnTo>
                <a:lnTo>
                  <a:pt x="6772275" y="702310"/>
                </a:lnTo>
                <a:lnTo>
                  <a:pt x="7127875" y="711200"/>
                </a:lnTo>
                <a:lnTo>
                  <a:pt x="7399020" y="541655"/>
                </a:lnTo>
                <a:lnTo>
                  <a:pt x="7415530" y="0"/>
                </a:lnTo>
                <a:lnTo>
                  <a:pt x="0" y="41910"/>
                </a:lnTo>
                <a:lnTo>
                  <a:pt x="118745" y="592455"/>
                </a:lnTo>
              </a:path>
            </a:pathLst>
          </a:custGeom>
          <a:solidFill>
            <a:schemeClr val="bg1"/>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59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81000">
              <a:srgbClr val="DBEEF5">
                <a:lumMod val="85000"/>
                <a:lumOff val="15000"/>
                <a:alpha val="85000"/>
              </a:srgbClr>
            </a:gs>
            <a:gs pos="94000">
              <a:schemeClr val="accent1">
                <a:lumMod val="45000"/>
                <a:lumOff val="55000"/>
                <a:alpha val="90000"/>
              </a:schemeClr>
            </a:gs>
            <a:gs pos="67000">
              <a:schemeClr val="accent1">
                <a:lumMod val="25000"/>
                <a:lumOff val="75000"/>
                <a:alpha val="85000"/>
              </a:schemeClr>
            </a:gs>
            <a:gs pos="52000">
              <a:schemeClr val="accent1">
                <a:lumMod val="22000"/>
                <a:lumOff val="78000"/>
                <a:alpha val="80000"/>
              </a:schemeClr>
            </a:gs>
          </a:gsLst>
          <a:path path="circle">
            <a:fillToRect r="100000" b="100000"/>
          </a:path>
          <a:tileRect l="-100000" t="-100000"/>
        </a:gradFill>
        <a:effectLst/>
      </p:bgPr>
    </p:bg>
    <p:spTree>
      <p:nvGrpSpPr>
        <p:cNvPr id="1" name=""/>
        <p:cNvGrpSpPr/>
        <p:nvPr/>
      </p:nvGrpSpPr>
      <p:grpSpPr>
        <a:xfrm>
          <a:off x="0" y="0"/>
          <a:ext cx="0" cy="0"/>
          <a:chOff x="0" y="0"/>
          <a:chExt cx="0" cy="0"/>
        </a:xfrm>
      </p:grpSpPr>
      <p:pic>
        <p:nvPicPr>
          <p:cNvPr id="40" name="图片 39" descr="6e2744b165f2f45a2c33444622b1de5"/>
          <p:cNvPicPr>
            <a:picLocks noChangeAspect="1"/>
          </p:cNvPicPr>
          <p:nvPr/>
        </p:nvPicPr>
        <p:blipFill>
          <a:blip r:embed="rId1">
            <a:clrChange>
              <a:clrFrom>
                <a:srgbClr val="D0D1C9">
                  <a:alpha val="100000"/>
                </a:srgbClr>
              </a:clrFrom>
              <a:clrTo>
                <a:srgbClr val="D0D1C9">
                  <a:alpha val="100000"/>
                  <a:alpha val="0"/>
                </a:srgbClr>
              </a:clrTo>
            </a:clrChange>
          </a:blip>
          <a:srcRect t="31322" b="33777"/>
          <a:stretch>
            <a:fillRect/>
          </a:stretch>
        </p:blipFill>
        <p:spPr>
          <a:xfrm>
            <a:off x="635" y="10927080"/>
            <a:ext cx="10690225" cy="4206240"/>
          </a:xfrm>
          <a:prstGeom prst="rect">
            <a:avLst/>
          </a:prstGeom>
        </p:spPr>
      </p:pic>
      <p:sp>
        <p:nvSpPr>
          <p:cNvPr id="28" name="object 8"/>
          <p:cNvSpPr txBox="1"/>
          <p:nvPr/>
        </p:nvSpPr>
        <p:spPr>
          <a:xfrm>
            <a:off x="1112257" y="1112825"/>
            <a:ext cx="9344022" cy="490220"/>
          </a:xfrm>
          <a:prstGeom prst="rect">
            <a:avLst/>
          </a:prstGeom>
        </p:spPr>
        <p:txBody>
          <a:bodyPr vert="horz" wrap="square" lIns="0" tIns="13435" rIns="0" bIns="0" rtlCol="0">
            <a:spAutoFit/>
          </a:bodyPr>
          <a:lstStyle/>
          <a:p>
            <a:pPr marL="13970" defTabSz="1018540">
              <a:spcBef>
                <a:spcPts val="105"/>
              </a:spcBef>
            </a:pPr>
            <a:r>
              <a:rPr sz="3100" b="1" spc="-5" dirty="0">
                <a:solidFill>
                  <a:srgbClr val="007EBA"/>
                </a:solidFill>
                <a:latin typeface="微软雅黑" panose="020B0503020204020204" charset="-122"/>
                <a:ea typeface="微软雅黑" panose="020B0503020204020204" charset="-122"/>
                <a:cs typeface="微软雅黑" panose="020B0503020204020204" charset="-122"/>
              </a:rPr>
              <a:t>保障机制</a:t>
            </a:r>
            <a:endParaRPr sz="3100" b="1" spc="-5" dirty="0">
              <a:solidFill>
                <a:srgbClr val="007EBA"/>
              </a:solidFill>
              <a:latin typeface="微软雅黑" panose="020B0503020204020204" charset="-122"/>
              <a:ea typeface="微软雅黑" panose="020B0503020204020204" charset="-122"/>
              <a:cs typeface="微软雅黑" panose="020B0503020204020204" charset="-122"/>
            </a:endParaRPr>
          </a:p>
        </p:txBody>
      </p:sp>
      <p:sp>
        <p:nvSpPr>
          <p:cNvPr id="34" name="矩形 33"/>
          <p:cNvSpPr/>
          <p:nvPr>
            <p:custDataLst>
              <p:tags r:id="rId2"/>
            </p:custDataLst>
          </p:nvPr>
        </p:nvSpPr>
        <p:spPr>
          <a:xfrm>
            <a:off x="-17145" y="-19050"/>
            <a:ext cx="10727055" cy="15176500"/>
          </a:xfrm>
          <a:prstGeom prst="rect">
            <a:avLst/>
          </a:prstGeom>
          <a:noFill/>
          <a:ln w="101600" cmpd="sng">
            <a:solidFill>
              <a:srgbClr val="75B6E5">
                <a:alpha val="50000"/>
              </a:srgbClr>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grpSp>
        <p:nvGrpSpPr>
          <p:cNvPr id="51" name="组合 50"/>
          <p:cNvGrpSpPr/>
          <p:nvPr/>
        </p:nvGrpSpPr>
        <p:grpSpPr>
          <a:xfrm>
            <a:off x="635" y="0"/>
            <a:ext cx="1109980" cy="1452880"/>
            <a:chOff x="1" y="0"/>
            <a:chExt cx="1748" cy="2288"/>
          </a:xfrm>
        </p:grpSpPr>
        <p:cxnSp>
          <p:nvCxnSpPr>
            <p:cNvPr id="52" name="直接连接符 51"/>
            <p:cNvCxnSpPr/>
            <p:nvPr>
              <p:custDataLst>
                <p:tags r:id="rId3"/>
              </p:custDataLst>
            </p:nvPr>
          </p:nvCxnSpPr>
          <p:spPr>
            <a:xfrm>
              <a:off x="1526" y="0"/>
              <a:ext cx="12" cy="2088"/>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53" name="直接连接符 52"/>
            <p:cNvCxnSpPr/>
            <p:nvPr>
              <p:custDataLst>
                <p:tags r:id="rId4"/>
              </p:custDataLst>
            </p:nvPr>
          </p:nvCxnSpPr>
          <p:spPr>
            <a:xfrm>
              <a:off x="1" y="2068"/>
              <a:ext cx="1548" cy="12"/>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54" name="直接连接符 53"/>
            <p:cNvCxnSpPr/>
            <p:nvPr>
              <p:custDataLst>
                <p:tags r:id="rId5"/>
              </p:custDataLst>
            </p:nvPr>
          </p:nvCxnSpPr>
          <p:spPr>
            <a:xfrm>
              <a:off x="1726" y="200"/>
              <a:ext cx="12" cy="2088"/>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55" name="直接连接符 54"/>
            <p:cNvCxnSpPr/>
            <p:nvPr>
              <p:custDataLst>
                <p:tags r:id="rId6"/>
              </p:custDataLst>
            </p:nvPr>
          </p:nvCxnSpPr>
          <p:spPr>
            <a:xfrm>
              <a:off x="201" y="2268"/>
              <a:ext cx="1548" cy="12"/>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56" name="直接连接符 55"/>
            <p:cNvCxnSpPr/>
            <p:nvPr>
              <p:custDataLst>
                <p:tags r:id="rId7"/>
              </p:custDataLst>
            </p:nvPr>
          </p:nvCxnSpPr>
          <p:spPr>
            <a:xfrm>
              <a:off x="1320" y="573"/>
              <a:ext cx="12" cy="1284"/>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cxnSp>
          <p:nvCxnSpPr>
            <p:cNvPr id="57" name="直接连接符 56"/>
            <p:cNvCxnSpPr/>
            <p:nvPr>
              <p:custDataLst>
                <p:tags r:id="rId8"/>
              </p:custDataLst>
            </p:nvPr>
          </p:nvCxnSpPr>
          <p:spPr>
            <a:xfrm>
              <a:off x="444" y="1821"/>
              <a:ext cx="876" cy="12"/>
            </a:xfrm>
            <a:prstGeom prst="line">
              <a:avLst/>
            </a:prstGeom>
            <a:ln>
              <a:solidFill>
                <a:srgbClr val="B2D4EE"/>
              </a:solidFill>
            </a:ln>
          </p:spPr>
          <p:style>
            <a:lnRef idx="2">
              <a:schemeClr val="accent1"/>
            </a:lnRef>
            <a:fillRef idx="0">
              <a:srgbClr val="FFFFFF"/>
            </a:fillRef>
            <a:effectRef idx="0">
              <a:srgbClr val="FFFFFF"/>
            </a:effectRef>
            <a:fontRef idx="minor">
              <a:schemeClr val="tx1"/>
            </a:fontRef>
          </p:style>
        </p:cxnSp>
      </p:grpSp>
      <p:sp>
        <p:nvSpPr>
          <p:cNvPr id="2" name="圆角矩形 1"/>
          <p:cNvSpPr/>
          <p:nvPr/>
        </p:nvSpPr>
        <p:spPr>
          <a:xfrm>
            <a:off x="480060" y="2256155"/>
            <a:ext cx="9744075" cy="1172210"/>
          </a:xfrm>
          <a:prstGeom prst="roundRect">
            <a:avLst/>
          </a:prstGeom>
          <a:gradFill>
            <a:gsLst>
              <a:gs pos="0">
                <a:schemeClr val="accent1">
                  <a:lumMod val="5000"/>
                  <a:lumOff val="95000"/>
                  <a:alpha val="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 name="矩形 3"/>
          <p:cNvSpPr/>
          <p:nvPr/>
        </p:nvSpPr>
        <p:spPr>
          <a:xfrm>
            <a:off x="2880360" y="1976755"/>
            <a:ext cx="4429760" cy="462280"/>
          </a:xfrm>
          <a:prstGeom prst="rect">
            <a:avLst/>
          </a:prstGeom>
          <a:solidFill>
            <a:srgbClr val="00B0F0">
              <a:alpha val="50000"/>
            </a:srgb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1" name="文本框 10"/>
          <p:cNvSpPr txBox="1"/>
          <p:nvPr/>
        </p:nvSpPr>
        <p:spPr>
          <a:xfrm>
            <a:off x="3313430" y="1976755"/>
            <a:ext cx="3563620" cy="460375"/>
          </a:xfrm>
          <a:prstGeom prst="rect">
            <a:avLst/>
          </a:prstGeom>
          <a:noFill/>
        </p:spPr>
        <p:txBody>
          <a:bodyPr wrap="square" rtlCol="0">
            <a:spAutoFit/>
          </a:bodyPr>
          <a:p>
            <a:pPr algn="ctr"/>
            <a:r>
              <a:rPr lang="zh-CN" altLang="en-US" sz="2400" b="1">
                <a:solidFill>
                  <a:schemeClr val="bg1"/>
                </a:solidFill>
                <a:latin typeface="微软雅黑" panose="020B0503020204020204" charset="-122"/>
                <a:ea typeface="微软雅黑" panose="020B0503020204020204" charset="-122"/>
              </a:rPr>
              <a:t>加强组织领导</a:t>
            </a:r>
            <a:endParaRPr lang="zh-CN" altLang="en-US" sz="2400" b="1">
              <a:solidFill>
                <a:schemeClr val="bg1"/>
              </a:solidFill>
              <a:latin typeface="微软雅黑" panose="020B0503020204020204" charset="-122"/>
              <a:ea typeface="微软雅黑" panose="020B0503020204020204" charset="-122"/>
            </a:endParaRPr>
          </a:p>
        </p:txBody>
      </p:sp>
      <p:sp>
        <p:nvSpPr>
          <p:cNvPr id="13" name="文本框 12"/>
          <p:cNvSpPr txBox="1"/>
          <p:nvPr/>
        </p:nvSpPr>
        <p:spPr>
          <a:xfrm>
            <a:off x="666115" y="2439035"/>
            <a:ext cx="9789795" cy="1014730"/>
          </a:xfrm>
          <a:prstGeom prst="rect">
            <a:avLst/>
          </a:prstGeom>
          <a:noFill/>
        </p:spPr>
        <p:txBody>
          <a:bodyPr wrap="square" rtlCol="0">
            <a:spAutoFit/>
          </a:bodyPr>
          <a:p>
            <a:pPr indent="508000" fontAlgn="auto">
              <a:lnSpc>
                <a:spcPct val="150000"/>
              </a:lnSpc>
              <a:extLst>
                <a:ext uri="{35155182-B16C-46BC-9424-99874614C6A1}">
                  <wpsdc:indentchars xmlns:wpsdc="http://www.wps.cn/officeDocument/2017/drawingmlCustomData" val="200" checksum="282533468"/>
                </a:ext>
              </a:extLst>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健全自然资源共同责任体系，完善自然资源考评体系，按照落实共同责任的要求，以彭阳县自然资源局为核心，成立县级生态修复委员会，统筹协调生态保护相关工作。</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endParaRPr>
          </a:p>
        </p:txBody>
      </p:sp>
      <p:sp>
        <p:nvSpPr>
          <p:cNvPr id="14" name="圆角矩形 13"/>
          <p:cNvSpPr/>
          <p:nvPr>
            <p:custDataLst>
              <p:tags r:id="rId9"/>
            </p:custDataLst>
          </p:nvPr>
        </p:nvSpPr>
        <p:spPr>
          <a:xfrm>
            <a:off x="480060" y="3826510"/>
            <a:ext cx="9744075" cy="1637665"/>
          </a:xfrm>
          <a:prstGeom prst="roundRect">
            <a:avLst/>
          </a:prstGeom>
          <a:gradFill>
            <a:gsLst>
              <a:gs pos="0">
                <a:schemeClr val="accent1">
                  <a:lumMod val="5000"/>
                  <a:lumOff val="95000"/>
                  <a:alpha val="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5" name="矩形 14"/>
          <p:cNvSpPr/>
          <p:nvPr>
            <p:custDataLst>
              <p:tags r:id="rId10"/>
            </p:custDataLst>
          </p:nvPr>
        </p:nvSpPr>
        <p:spPr>
          <a:xfrm>
            <a:off x="2880360" y="3514725"/>
            <a:ext cx="4429760" cy="462280"/>
          </a:xfrm>
          <a:prstGeom prst="rect">
            <a:avLst/>
          </a:prstGeom>
          <a:solidFill>
            <a:srgbClr val="00B0F0">
              <a:alpha val="50000"/>
            </a:srgb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6" name="文本框 15"/>
          <p:cNvSpPr txBox="1"/>
          <p:nvPr>
            <p:custDataLst>
              <p:tags r:id="rId11"/>
            </p:custDataLst>
          </p:nvPr>
        </p:nvSpPr>
        <p:spPr>
          <a:xfrm>
            <a:off x="3313430" y="3514725"/>
            <a:ext cx="3563620" cy="460375"/>
          </a:xfrm>
          <a:prstGeom prst="rect">
            <a:avLst/>
          </a:prstGeom>
          <a:noFill/>
        </p:spPr>
        <p:txBody>
          <a:bodyPr wrap="square" rtlCol="0">
            <a:spAutoFit/>
          </a:bodyPr>
          <a:p>
            <a:pPr algn="ctr"/>
            <a:r>
              <a:rPr lang="zh-CN" altLang="en-US" sz="2400" b="1">
                <a:solidFill>
                  <a:schemeClr val="bg1"/>
                </a:solidFill>
                <a:latin typeface="微软雅黑" panose="020B0503020204020204" charset="-122"/>
                <a:ea typeface="微软雅黑" panose="020B0503020204020204" charset="-122"/>
              </a:rPr>
              <a:t>创新政策体系</a:t>
            </a:r>
            <a:endParaRPr lang="zh-CN" altLang="en-US" sz="2400" b="1">
              <a:solidFill>
                <a:schemeClr val="bg1"/>
              </a:solidFill>
              <a:latin typeface="微软雅黑" panose="020B0503020204020204" charset="-122"/>
              <a:ea typeface="微软雅黑" panose="020B0503020204020204" charset="-122"/>
            </a:endParaRPr>
          </a:p>
        </p:txBody>
      </p:sp>
      <p:sp>
        <p:nvSpPr>
          <p:cNvPr id="17" name="文本框 16"/>
          <p:cNvSpPr txBox="1"/>
          <p:nvPr>
            <p:custDataLst>
              <p:tags r:id="rId12"/>
            </p:custDataLst>
          </p:nvPr>
        </p:nvSpPr>
        <p:spPr>
          <a:xfrm>
            <a:off x="666750" y="4006215"/>
            <a:ext cx="9365615" cy="1112520"/>
          </a:xfrm>
          <a:prstGeom prst="rect">
            <a:avLst/>
          </a:prstGeom>
          <a:noFill/>
        </p:spPr>
        <p:txBody>
          <a:bodyPr wrap="square" rtlCol="0">
            <a:noAutofit/>
          </a:bodyPr>
          <a:p>
            <a:pPr indent="508000" fontAlgn="auto">
              <a:lnSpc>
                <a:spcPct val="150000"/>
              </a:lnSpc>
              <a:extLst>
                <a:ext uri="{35155182-B16C-46BC-9424-99874614C6A1}">
                  <wpsdc:indentchars xmlns:wpsdc="http://www.wps.cn/officeDocument/2017/drawingmlCustomData" val="200" checksum="282533468"/>
                </a:ext>
              </a:extLst>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探索建立节水资源补偿机制，实行农业用水精准补贴，建立农业节水奖励机制，完善水质提升政策，对定额内用水节约部分给予一定的奖励，增强群众高效节水用水意识。充分利用山林权和草地经营权抵押贷款，保障项目建设资金投入。</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endParaRPr>
          </a:p>
        </p:txBody>
      </p:sp>
      <p:sp>
        <p:nvSpPr>
          <p:cNvPr id="18" name="圆角矩形 17"/>
          <p:cNvSpPr/>
          <p:nvPr>
            <p:custDataLst>
              <p:tags r:id="rId13"/>
            </p:custDataLst>
          </p:nvPr>
        </p:nvSpPr>
        <p:spPr>
          <a:xfrm>
            <a:off x="480695" y="6188075"/>
            <a:ext cx="9744075" cy="1329690"/>
          </a:xfrm>
          <a:prstGeom prst="roundRect">
            <a:avLst/>
          </a:prstGeom>
          <a:gradFill>
            <a:gsLst>
              <a:gs pos="0">
                <a:schemeClr val="accent1">
                  <a:lumMod val="5000"/>
                  <a:lumOff val="95000"/>
                  <a:alpha val="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9" name="矩形 18"/>
          <p:cNvSpPr/>
          <p:nvPr>
            <p:custDataLst>
              <p:tags r:id="rId14"/>
            </p:custDataLst>
          </p:nvPr>
        </p:nvSpPr>
        <p:spPr>
          <a:xfrm>
            <a:off x="2880995" y="5577840"/>
            <a:ext cx="4429760" cy="462280"/>
          </a:xfrm>
          <a:prstGeom prst="rect">
            <a:avLst/>
          </a:prstGeom>
          <a:solidFill>
            <a:srgbClr val="00B0F0">
              <a:alpha val="50000"/>
            </a:srgb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0" name="文本框 19"/>
          <p:cNvSpPr txBox="1"/>
          <p:nvPr>
            <p:custDataLst>
              <p:tags r:id="rId15"/>
            </p:custDataLst>
          </p:nvPr>
        </p:nvSpPr>
        <p:spPr>
          <a:xfrm>
            <a:off x="3314065" y="5577840"/>
            <a:ext cx="3563620" cy="460375"/>
          </a:xfrm>
          <a:prstGeom prst="rect">
            <a:avLst/>
          </a:prstGeom>
          <a:noFill/>
        </p:spPr>
        <p:txBody>
          <a:bodyPr wrap="square" rtlCol="0">
            <a:spAutoFit/>
          </a:bodyPr>
          <a:p>
            <a:pPr algn="ctr"/>
            <a:r>
              <a:rPr lang="zh-CN" altLang="en-US" sz="2400" b="1">
                <a:solidFill>
                  <a:schemeClr val="bg1"/>
                </a:solidFill>
                <a:latin typeface="微软雅黑" panose="020B0503020204020204" charset="-122"/>
                <a:ea typeface="微软雅黑" panose="020B0503020204020204" charset="-122"/>
              </a:rPr>
              <a:t>加强科技支撑</a:t>
            </a:r>
            <a:endParaRPr lang="zh-CN" altLang="en-US" sz="2400" b="1">
              <a:solidFill>
                <a:schemeClr val="bg1"/>
              </a:solidFill>
              <a:latin typeface="微软雅黑" panose="020B0503020204020204" charset="-122"/>
              <a:ea typeface="微软雅黑" panose="020B0503020204020204" charset="-122"/>
            </a:endParaRPr>
          </a:p>
        </p:txBody>
      </p:sp>
      <p:sp>
        <p:nvSpPr>
          <p:cNvPr id="21" name="文本框 20"/>
          <p:cNvSpPr txBox="1"/>
          <p:nvPr>
            <p:custDataLst>
              <p:tags r:id="rId16"/>
            </p:custDataLst>
          </p:nvPr>
        </p:nvSpPr>
        <p:spPr>
          <a:xfrm>
            <a:off x="666750" y="6059170"/>
            <a:ext cx="9789795" cy="1133475"/>
          </a:xfrm>
          <a:prstGeom prst="rect">
            <a:avLst/>
          </a:prstGeom>
          <a:noFill/>
        </p:spPr>
        <p:txBody>
          <a:bodyPr wrap="square" rtlCol="0">
            <a:noAutofit/>
          </a:bodyPr>
          <a:p>
            <a:pPr indent="508000" fontAlgn="auto">
              <a:lnSpc>
                <a:spcPct val="150000"/>
              </a:lnSpc>
              <a:extLst>
                <a:ext uri="{35155182-B16C-46BC-9424-99874614C6A1}">
                  <wpsdc:indentchars xmlns:wpsdc="http://www.wps.cn/officeDocument/2017/drawingmlCustomData" val="200" checksum="282533468"/>
                </a:ext>
              </a:extLst>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以彭阳县国土空间生态修复工作为契机，积极培养、引进科技人才，充分发挥科研单位与院校技术力量，实行“产、学、研”相结合，组织科技攻关，加强生态保护修复的科学技术研究。</a:t>
            </a:r>
            <a:endParaRPr lang="en-US" altLang="zh-CN" sz="2000" dirty="0">
              <a:solidFill>
                <a:srgbClr val="585858"/>
              </a:solidFill>
              <a:latin typeface="微软雅黑" panose="020B0503020204020204" charset="-122"/>
              <a:ea typeface="微软雅黑" panose="020B0503020204020204" charset="-122"/>
              <a:cs typeface="微软雅黑" panose="020B0503020204020204" charset="-122"/>
            </a:endParaRPr>
          </a:p>
        </p:txBody>
      </p:sp>
      <p:sp>
        <p:nvSpPr>
          <p:cNvPr id="22" name="圆角矩形 21"/>
          <p:cNvSpPr/>
          <p:nvPr>
            <p:custDataLst>
              <p:tags r:id="rId17"/>
            </p:custDataLst>
          </p:nvPr>
        </p:nvSpPr>
        <p:spPr>
          <a:xfrm>
            <a:off x="480695" y="7945120"/>
            <a:ext cx="9744075" cy="1443990"/>
          </a:xfrm>
          <a:prstGeom prst="roundRect">
            <a:avLst/>
          </a:prstGeom>
          <a:gradFill>
            <a:gsLst>
              <a:gs pos="0">
                <a:schemeClr val="accent1">
                  <a:lumMod val="5000"/>
                  <a:lumOff val="95000"/>
                  <a:alpha val="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3" name="矩形 22"/>
          <p:cNvSpPr/>
          <p:nvPr>
            <p:custDataLst>
              <p:tags r:id="rId18"/>
            </p:custDataLst>
          </p:nvPr>
        </p:nvSpPr>
        <p:spPr>
          <a:xfrm>
            <a:off x="2880995" y="7624445"/>
            <a:ext cx="4429760" cy="462280"/>
          </a:xfrm>
          <a:prstGeom prst="rect">
            <a:avLst/>
          </a:prstGeom>
          <a:solidFill>
            <a:srgbClr val="00B0F0">
              <a:alpha val="50000"/>
            </a:srgb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4" name="文本框 23"/>
          <p:cNvSpPr txBox="1"/>
          <p:nvPr>
            <p:custDataLst>
              <p:tags r:id="rId19"/>
            </p:custDataLst>
          </p:nvPr>
        </p:nvSpPr>
        <p:spPr>
          <a:xfrm>
            <a:off x="3314065" y="7595235"/>
            <a:ext cx="3563620" cy="460375"/>
          </a:xfrm>
          <a:prstGeom prst="rect">
            <a:avLst/>
          </a:prstGeom>
          <a:noFill/>
        </p:spPr>
        <p:txBody>
          <a:bodyPr wrap="square" rtlCol="0">
            <a:spAutoFit/>
          </a:bodyPr>
          <a:p>
            <a:pPr algn="ctr"/>
            <a:r>
              <a:rPr lang="zh-CN" altLang="en-US" sz="2400" b="1">
                <a:solidFill>
                  <a:schemeClr val="bg1"/>
                </a:solidFill>
                <a:latin typeface="微软雅黑" panose="020B0503020204020204" charset="-122"/>
                <a:ea typeface="微软雅黑" panose="020B0503020204020204" charset="-122"/>
              </a:rPr>
              <a:t>强化评估监管</a:t>
            </a:r>
            <a:endParaRPr lang="zh-CN" altLang="en-US" sz="2400" b="1">
              <a:solidFill>
                <a:schemeClr val="bg1"/>
              </a:solidFill>
              <a:latin typeface="微软雅黑" panose="020B0503020204020204" charset="-122"/>
              <a:ea typeface="微软雅黑" panose="020B0503020204020204" charset="-122"/>
            </a:endParaRPr>
          </a:p>
        </p:txBody>
      </p:sp>
      <p:sp>
        <p:nvSpPr>
          <p:cNvPr id="25" name="文本框 24"/>
          <p:cNvSpPr txBox="1"/>
          <p:nvPr>
            <p:custDataLst>
              <p:tags r:id="rId20"/>
            </p:custDataLst>
          </p:nvPr>
        </p:nvSpPr>
        <p:spPr>
          <a:xfrm>
            <a:off x="561975" y="7981315"/>
            <a:ext cx="9789795" cy="1133475"/>
          </a:xfrm>
          <a:prstGeom prst="rect">
            <a:avLst/>
          </a:prstGeom>
          <a:noFill/>
        </p:spPr>
        <p:txBody>
          <a:bodyPr wrap="square" rtlCol="0">
            <a:noAutofit/>
          </a:bodyPr>
          <a:p>
            <a:pPr indent="508000" fontAlgn="auto">
              <a:lnSpc>
                <a:spcPct val="150000"/>
              </a:lnSpc>
              <a:extLst>
                <a:ext uri="{35155182-B16C-46BC-9424-99874614C6A1}">
                  <wpsdc:indentchars xmlns:wpsdc="http://www.wps.cn/officeDocument/2017/drawingmlCustomData" val="200" checksum="282533468"/>
                </a:ext>
              </a:extLst>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研究建立具有针对性的国土空间生态修复绩效评价体系和考核制度，对国土空间生态保护修复工程的成效、投入成本等方面开展评价考核，制定国土空间生态修复绩效的评价办法、评价指标和评价标准。</a:t>
            </a:r>
            <a:endParaRPr lang="zh-CN" altLang="en-US" sz="2000">
              <a:latin typeface="微软雅黑" panose="020B0503020204020204" charset="-122"/>
              <a:ea typeface="微软雅黑" panose="020B0503020204020204" charset="-122"/>
            </a:endParaRPr>
          </a:p>
        </p:txBody>
      </p:sp>
      <p:sp>
        <p:nvSpPr>
          <p:cNvPr id="31" name="圆角矩形 30"/>
          <p:cNvSpPr/>
          <p:nvPr>
            <p:custDataLst>
              <p:tags r:id="rId21"/>
            </p:custDataLst>
          </p:nvPr>
        </p:nvSpPr>
        <p:spPr>
          <a:xfrm>
            <a:off x="561975" y="9933940"/>
            <a:ext cx="9662160" cy="1151890"/>
          </a:xfrm>
          <a:prstGeom prst="roundRect">
            <a:avLst/>
          </a:prstGeom>
          <a:gradFill>
            <a:gsLst>
              <a:gs pos="0">
                <a:schemeClr val="accent1">
                  <a:lumMod val="5000"/>
                  <a:lumOff val="95000"/>
                  <a:alpha val="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2" name="矩形 31"/>
          <p:cNvSpPr/>
          <p:nvPr>
            <p:custDataLst>
              <p:tags r:id="rId22"/>
            </p:custDataLst>
          </p:nvPr>
        </p:nvSpPr>
        <p:spPr>
          <a:xfrm>
            <a:off x="2880995" y="9509125"/>
            <a:ext cx="4429760" cy="462280"/>
          </a:xfrm>
          <a:prstGeom prst="rect">
            <a:avLst/>
          </a:prstGeom>
          <a:solidFill>
            <a:srgbClr val="00B0F0">
              <a:alpha val="50000"/>
            </a:srgb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3" name="文本框 32"/>
          <p:cNvSpPr txBox="1"/>
          <p:nvPr>
            <p:custDataLst>
              <p:tags r:id="rId23"/>
            </p:custDataLst>
          </p:nvPr>
        </p:nvSpPr>
        <p:spPr>
          <a:xfrm>
            <a:off x="3747135" y="9488805"/>
            <a:ext cx="3563620" cy="460375"/>
          </a:xfrm>
          <a:prstGeom prst="rect">
            <a:avLst/>
          </a:prstGeom>
          <a:noFill/>
        </p:spPr>
        <p:txBody>
          <a:bodyPr wrap="square" rtlCol="0">
            <a:spAutoFit/>
          </a:bodyPr>
          <a:p>
            <a:pPr algn="ctr"/>
            <a:r>
              <a:rPr lang="zh-CN" altLang="en-US" sz="2400" b="1">
                <a:solidFill>
                  <a:schemeClr val="bg1"/>
                </a:solidFill>
                <a:latin typeface="微软雅黑" panose="020B0503020204020204" charset="-122"/>
                <a:ea typeface="微软雅黑" panose="020B0503020204020204" charset="-122"/>
              </a:rPr>
              <a:t>加强环境保护</a:t>
            </a:r>
            <a:endParaRPr lang="zh-CN" altLang="en-US" sz="2400" b="1">
              <a:solidFill>
                <a:schemeClr val="bg1"/>
              </a:solidFill>
              <a:latin typeface="微软雅黑" panose="020B0503020204020204" charset="-122"/>
              <a:ea typeface="微软雅黑" panose="020B0503020204020204" charset="-122"/>
            </a:endParaRPr>
          </a:p>
        </p:txBody>
      </p:sp>
      <p:sp>
        <p:nvSpPr>
          <p:cNvPr id="35" name="文本框 34"/>
          <p:cNvSpPr txBox="1"/>
          <p:nvPr>
            <p:custDataLst>
              <p:tags r:id="rId24"/>
            </p:custDataLst>
          </p:nvPr>
        </p:nvSpPr>
        <p:spPr>
          <a:xfrm>
            <a:off x="480060" y="10048240"/>
            <a:ext cx="9789795" cy="963930"/>
          </a:xfrm>
          <a:prstGeom prst="rect">
            <a:avLst/>
          </a:prstGeom>
          <a:noFill/>
        </p:spPr>
        <p:txBody>
          <a:bodyPr wrap="square" rtlCol="0">
            <a:noAutofit/>
          </a:bodyPr>
          <a:p>
            <a:pPr indent="508000" fontAlgn="auto">
              <a:lnSpc>
                <a:spcPct val="150000"/>
              </a:lnSpc>
              <a:extLst>
                <a:ext uri="{35155182-B16C-46BC-9424-99874614C6A1}">
                  <wpsdc:indentchars xmlns:wpsdc="http://www.wps.cn/officeDocument/2017/drawingmlCustomData" val="200" checksum="282533468"/>
                </a:ext>
              </a:extLst>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生态修复是一项长久工作，人工修复工程只是暂时的，应还是以自然修复为主，同时给予大力保护。</a:t>
            </a:r>
            <a:endParaRPr lang="zh-CN" altLang="en-US" sz="2000">
              <a:latin typeface="微软雅黑" panose="020B0503020204020204" charset="-122"/>
              <a:ea typeface="微软雅黑" panose="020B0503020204020204" charset="-122"/>
            </a:endParaRPr>
          </a:p>
        </p:txBody>
      </p:sp>
      <p:sp>
        <p:nvSpPr>
          <p:cNvPr id="36" name="圆角矩形 35"/>
          <p:cNvSpPr/>
          <p:nvPr>
            <p:custDataLst>
              <p:tags r:id="rId25"/>
            </p:custDataLst>
          </p:nvPr>
        </p:nvSpPr>
        <p:spPr>
          <a:xfrm>
            <a:off x="561975" y="11618595"/>
            <a:ext cx="9662160" cy="1151890"/>
          </a:xfrm>
          <a:prstGeom prst="roundRect">
            <a:avLst/>
          </a:prstGeom>
          <a:gradFill>
            <a:gsLst>
              <a:gs pos="0">
                <a:schemeClr val="accent1">
                  <a:lumMod val="5000"/>
                  <a:lumOff val="95000"/>
                  <a:alpha val="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7" name="矩形 36"/>
          <p:cNvSpPr/>
          <p:nvPr>
            <p:custDataLst>
              <p:tags r:id="rId26"/>
            </p:custDataLst>
          </p:nvPr>
        </p:nvSpPr>
        <p:spPr>
          <a:xfrm>
            <a:off x="2880995" y="11193780"/>
            <a:ext cx="4429760" cy="462280"/>
          </a:xfrm>
          <a:prstGeom prst="rect">
            <a:avLst/>
          </a:prstGeom>
          <a:solidFill>
            <a:srgbClr val="00B0F0">
              <a:alpha val="50000"/>
            </a:srgb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8" name="文本框 37"/>
          <p:cNvSpPr txBox="1"/>
          <p:nvPr>
            <p:custDataLst>
              <p:tags r:id="rId27"/>
            </p:custDataLst>
          </p:nvPr>
        </p:nvSpPr>
        <p:spPr>
          <a:xfrm>
            <a:off x="3441065" y="11183620"/>
            <a:ext cx="3563620" cy="460375"/>
          </a:xfrm>
          <a:prstGeom prst="rect">
            <a:avLst/>
          </a:prstGeom>
          <a:noFill/>
        </p:spPr>
        <p:txBody>
          <a:bodyPr wrap="square" rtlCol="0">
            <a:spAutoFit/>
          </a:bodyPr>
          <a:p>
            <a:pPr algn="ctr"/>
            <a:r>
              <a:rPr lang="zh-CN" altLang="en-US" sz="2400" b="1">
                <a:solidFill>
                  <a:schemeClr val="bg1"/>
                </a:solidFill>
                <a:latin typeface="微软雅黑" panose="020B0503020204020204" charset="-122"/>
                <a:ea typeface="微软雅黑" panose="020B0503020204020204" charset="-122"/>
              </a:rPr>
              <a:t>鼓励公众参与</a:t>
            </a:r>
            <a:endParaRPr lang="zh-CN" altLang="en-US" sz="2400" b="1">
              <a:solidFill>
                <a:schemeClr val="bg1"/>
              </a:solidFill>
              <a:latin typeface="微软雅黑" panose="020B0503020204020204" charset="-122"/>
              <a:ea typeface="微软雅黑" panose="020B0503020204020204" charset="-122"/>
            </a:endParaRPr>
          </a:p>
        </p:txBody>
      </p:sp>
      <p:sp>
        <p:nvSpPr>
          <p:cNvPr id="39" name="文本框 38"/>
          <p:cNvSpPr txBox="1"/>
          <p:nvPr>
            <p:custDataLst>
              <p:tags r:id="rId28"/>
            </p:custDataLst>
          </p:nvPr>
        </p:nvSpPr>
        <p:spPr>
          <a:xfrm>
            <a:off x="480060" y="11732895"/>
            <a:ext cx="9789795" cy="1133475"/>
          </a:xfrm>
          <a:prstGeom prst="rect">
            <a:avLst/>
          </a:prstGeom>
          <a:noFill/>
        </p:spPr>
        <p:txBody>
          <a:bodyPr wrap="square" rtlCol="0">
            <a:noAutofit/>
          </a:bodyPr>
          <a:p>
            <a:pPr indent="508000" fontAlgn="auto">
              <a:lnSpc>
                <a:spcPct val="150000"/>
              </a:lnSpc>
              <a:extLst>
                <a:ext uri="{35155182-B16C-46BC-9424-99874614C6A1}">
                  <wpsdc:indentchars xmlns:wpsdc="http://www.wps.cn/officeDocument/2017/drawingmlCustomData" val="200" checksum="282533468"/>
                </a:ext>
              </a:extLst>
            </a:pPr>
            <a:r>
              <a:rPr lang="en-US" altLang="zh-CN" sz="2000" dirty="0">
                <a:solidFill>
                  <a:srgbClr val="585858"/>
                </a:solidFill>
                <a:latin typeface="微软雅黑" panose="020B0503020204020204" charset="-122"/>
                <a:ea typeface="微软雅黑" panose="020B0503020204020204" charset="-122"/>
                <a:cs typeface="微软雅黑" panose="020B0503020204020204" charset="-122"/>
              </a:rPr>
              <a:t>加强彭阳县国土空间生态修复工程的宣传，提高公众对彭阳县国土空间生态修复工程的理解与认识，搭建国土空间生态修复民众参与平台。</a:t>
            </a:r>
            <a:endParaRPr lang="zh-CN" altLang="en-US" sz="2000" dirty="0">
              <a:solidFill>
                <a:srgbClr val="585858"/>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sld>
</file>

<file path=ppt/tags/tag1.xml><?xml version="1.0" encoding="utf-8"?>
<p:tagLst xmlns:p="http://schemas.openxmlformats.org/presentationml/2006/main">
  <p:tag name="KSO_WM_FULL_TEXT_BEAUTIFY_COPY_ID" val="3"/>
</p:tagLst>
</file>

<file path=ppt/tags/tag2.xml><?xml version="1.0" encoding="utf-8"?>
<p:tagLst xmlns:p="http://schemas.openxmlformats.org/presentationml/2006/main">
  <p:tag name="KSO_WM_FULL_TEXT_BEAUTIFY_COPY_ID" val="11"/>
</p:tagLst>
</file>

<file path=ppt/tags/tag3.xml><?xml version="1.0" encoding="utf-8"?>
<p:tagLst xmlns:p="http://schemas.openxmlformats.org/presentationml/2006/main">
  <p:tag name="KSO_WM_FULL_TEXT_BEAUTIFY_COPY_ID" val="15"/>
</p:tagLst>
</file>

<file path=ppt/tags/tag4.xml><?xml version="1.0" encoding="utf-8"?>
<p:tagLst xmlns:p="http://schemas.openxmlformats.org/presentationml/2006/main">
  <p:tag name="KSO_WM_FULL_TEXT_BEAUTIFY_COPY_ID" val="3"/>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M_BEAUTIFY_FLAG" val=""/>
</p:tagLst>
</file>

<file path=ppt/tags/tag48.xml><?xml version="1.0" encoding="utf-8"?>
<p:tagLst xmlns:p="http://schemas.openxmlformats.org/presentationml/2006/main">
  <p:tag name="KSO_WM_BEAUTIFY_FLAG" val=""/>
</p:tagLst>
</file>

<file path=ppt/tags/tag49.xml><?xml version="1.0" encoding="utf-8"?>
<p:tagLst xmlns:p="http://schemas.openxmlformats.org/presentationml/2006/main">
  <p:tag name="KSO_WM_BEAUTIFY_FLAG" val=""/>
</p:tagLst>
</file>

<file path=ppt/tags/tag50.xml><?xml version="1.0" encoding="utf-8"?>
<p:tagLst xmlns:p="http://schemas.openxmlformats.org/presentationml/2006/main">
  <p:tag name="KSO_WM_BEAUTIFY_FLAG" val=""/>
</p:tagLst>
</file>

<file path=ppt/tags/tag51.xml><?xml version="1.0" encoding="utf-8"?>
<p:tagLst xmlns:p="http://schemas.openxmlformats.org/presentationml/2006/main">
  <p:tag name="KSO_WM_BEAUTIFY_FLAG" val=""/>
</p:tagLst>
</file>

<file path=ppt/tags/tag52.xml><?xml version="1.0" encoding="utf-8"?>
<p:tagLst xmlns:p="http://schemas.openxmlformats.org/presentationml/2006/main">
  <p:tag name="KSO_WM_BEAUTIFY_FLAG" val=""/>
</p:tagLst>
</file>

<file path=ppt/tags/tag53.xml><?xml version="1.0" encoding="utf-8"?>
<p:tagLst xmlns:p="http://schemas.openxmlformats.org/presentationml/2006/main">
  <p:tag name="KSO_WM_BEAUTIFY_FLAG" val=""/>
</p:tagLst>
</file>

<file path=ppt/tags/tag54.xml><?xml version="1.0" encoding="utf-8"?>
<p:tagLst xmlns:p="http://schemas.openxmlformats.org/presentationml/2006/main">
  <p:tag name="KSO_WM_BEAUTIFY_FLAG" val=""/>
</p:tagLst>
</file>

<file path=ppt/tags/tag55.xml><?xml version="1.0" encoding="utf-8"?>
<p:tagLst xmlns:p="http://schemas.openxmlformats.org/presentationml/2006/main">
  <p:tag name="KSO_WM_BEAUTIFY_FLAG" val=""/>
</p:tagLst>
</file>

<file path=ppt/tags/tag56.xml><?xml version="1.0" encoding="utf-8"?>
<p:tagLst xmlns:p="http://schemas.openxmlformats.org/presentationml/2006/main">
  <p:tag name="KSO_WM_BEAUTIFY_FLAG" val=""/>
</p:tagLst>
</file>

<file path=ppt/tags/tag57.xml><?xml version="1.0" encoding="utf-8"?>
<p:tagLst xmlns:p="http://schemas.openxmlformats.org/presentationml/2006/main">
  <p:tag name="KSO_WM_BEAUTIFY_FLAG" val=""/>
</p:tagLst>
</file>

<file path=ppt/tags/tag58.xml><?xml version="1.0" encoding="utf-8"?>
<p:tagLst xmlns:p="http://schemas.openxmlformats.org/presentationml/2006/main">
  <p:tag name="KSO_WM_BEAUTIFY_FLAG" val=""/>
</p:tagLst>
</file>

<file path=ppt/tags/tag59.xml><?xml version="1.0" encoding="utf-8"?>
<p:tagLst xmlns:p="http://schemas.openxmlformats.org/presentationml/2006/main">
  <p:tag name="KSO_WM_BEAUTIFY_FLAG" val=""/>
</p:tagLst>
</file>

<file path=ppt/tags/tag60.xml><?xml version="1.0" encoding="utf-8"?>
<p:tagLst xmlns:p="http://schemas.openxmlformats.org/presentationml/2006/main">
  <p:tag name="KSO_WM_BEAUTIFY_FLAG" val=""/>
</p:tagLst>
</file>

<file path=ppt/tags/tag61.xml><?xml version="1.0" encoding="utf-8"?>
<p:tagLst xmlns:p="http://schemas.openxmlformats.org/presentationml/2006/main">
  <p:tag name="KSO_WM_BEAUTIFY_FLAG" val=""/>
</p:tagLst>
</file>

<file path=ppt/tags/tag62.xml><?xml version="1.0" encoding="utf-8"?>
<p:tagLst xmlns:p="http://schemas.openxmlformats.org/presentationml/2006/main">
  <p:tag name="KSO_WM_BEAUTIFY_FLAG" val=""/>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
</p:tagLst>
</file>

<file path=ppt/tags/tag75.xml><?xml version="1.0" encoding="utf-8"?>
<p:tagLst xmlns:p="http://schemas.openxmlformats.org/presentationml/2006/main">
  <p:tag name="KSO_WM_BEAUTIFY_FLAG" val=""/>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
</p:tagLst>
</file>

<file path=ppt/tags/tag79.xml><?xml version="1.0" encoding="utf-8"?>
<p:tagLst xmlns:p="http://schemas.openxmlformats.org/presentationml/2006/main">
  <p:tag name="KSO_WM_BEAUTIFY_FLAG" val=""/>
</p:tagLst>
</file>

<file path=ppt/tags/tag80.xml><?xml version="1.0" encoding="utf-8"?>
<p:tagLst xmlns:p="http://schemas.openxmlformats.org/presentationml/2006/main">
  <p:tag name="KSO_WM_BEAUTIFY_FLAG" val=""/>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
</p:tagLst>
</file>

<file path=ppt/tags/tag86.xml><?xml version="1.0" encoding="utf-8"?>
<p:tagLst xmlns:p="http://schemas.openxmlformats.org/presentationml/2006/main">
  <p:tag name="KSO_WM_BEAUTIFY_FLAG" val=""/>
</p:tagLst>
</file>

<file path=ppt/tags/tag87.xml><?xml version="1.0" encoding="utf-8"?>
<p:tagLst xmlns:p="http://schemas.openxmlformats.org/presentationml/2006/main">
  <p:tag name="KSO_WM_BEAUTIFY_FLAG" val=""/>
</p:tagLst>
</file>

<file path=ppt/tags/tag88.xml><?xml version="1.0" encoding="utf-8"?>
<p:tagLst xmlns:p="http://schemas.openxmlformats.org/presentationml/2006/main">
  <p:tag name="KSO_WM_BEAUTIFY_FLAG" val=""/>
</p:tagLst>
</file>

<file path=ppt/tags/tag89.xml><?xml version="1.0" encoding="utf-8"?>
<p:tagLst xmlns:p="http://schemas.openxmlformats.org/presentationml/2006/main">
  <p:tag name="KSO_WM_BEAUTIFY_FLAG" val=""/>
</p:tagLst>
</file>

<file path=ppt/tags/tag90.xml><?xml version="1.0" encoding="utf-8"?>
<p:tagLst xmlns:p="http://schemas.openxmlformats.org/presentationml/2006/main">
  <p:tag name="KSO_WM_BEAUTIFY_FLAG" val=""/>
</p:tagLst>
</file>

<file path=ppt/tags/tag91.xml><?xml version="1.0" encoding="utf-8"?>
<p:tagLst xmlns:p="http://schemas.openxmlformats.org/presentationml/2006/main">
  <p:tag name="KSO_WM_BEAUTIFY_FLAG" val=""/>
</p:tagLst>
</file>

<file path=ppt/tags/tag92.xml><?xml version="1.0" encoding="utf-8"?>
<p:tagLst xmlns:p="http://schemas.openxmlformats.org/presentationml/2006/main">
  <p:tag name="KSO_WM_BEAUTIFY_FLAG" val=""/>
</p:tagLst>
</file>

<file path=ppt/tags/tag93.xml><?xml version="1.0" encoding="utf-8"?>
<p:tagLst xmlns:p="http://schemas.openxmlformats.org/presentationml/2006/main">
  <p:tag name="KSO_WM_BEAUTIFY_FLAG" val=""/>
</p:tagLst>
</file>

<file path=ppt/tags/tag94.xml><?xml version="1.0" encoding="utf-8"?>
<p:tagLst xmlns:p="http://schemas.openxmlformats.org/presentationml/2006/main">
  <p:tag name="KSO_WM_BEAUTIFY_FLAG" val=""/>
</p:tagLst>
</file>

<file path=ppt/tags/tag95.xml><?xml version="1.0" encoding="utf-8"?>
<p:tagLst xmlns:p="http://schemas.openxmlformats.org/presentationml/2006/main">
  <p:tag name="KSO_WM_BEAUTIFY_FLAG" val=""/>
</p:tagLst>
</file>

<file path=ppt/tags/tag96.xml><?xml version="1.0" encoding="utf-8"?>
<p:tagLst xmlns:p="http://schemas.openxmlformats.org/presentationml/2006/main">
  <p:tag name="KSO_WM_BEAUTIFY_FLAG" val=""/>
</p:tagLst>
</file>

<file path=ppt/tags/tag97.xml><?xml version="1.0" encoding="utf-8"?>
<p:tagLst xmlns:p="http://schemas.openxmlformats.org/presentationml/2006/main">
  <p:tag name="KSO_WM_BEAUTIFY_FLAG" val=""/>
</p:tagLst>
</file>

<file path=ppt/tags/tag98.xml><?xml version="1.0" encoding="utf-8"?>
<p:tagLst xmlns:p="http://schemas.openxmlformats.org/presentationml/2006/main">
  <p:tag name="KSO_WM_BEAUTIFY_FLAG" val=""/>
</p:tagLst>
</file>

<file path=ppt/tags/tag99.xml><?xml version="1.0" encoding="utf-8"?>
<p:tagLst xmlns:p="http://schemas.openxmlformats.org/presentationml/2006/main">
  <p:tag name="KSO_WM_BEAUTIFY_FLAG" val=""/>
</p:tagLst>
</file>

<file path=ppt/tags/tag100.xml><?xml version="1.0" encoding="utf-8"?>
<p:tagLst xmlns:p="http://schemas.openxmlformats.org/presentationml/2006/main">
  <p:tag name="KSO_WM_BEAUTIFY_FLAG" val=""/>
</p:tagLst>
</file>

<file path=ppt/tags/tag101.xml><?xml version="1.0" encoding="utf-8"?>
<p:tagLst xmlns:p="http://schemas.openxmlformats.org/presentationml/2006/main">
  <p:tag name="KSO_WM_BEAUTIFY_FLAG" val=""/>
</p:tagLst>
</file>

<file path=ppt/tags/tag102.xml><?xml version="1.0" encoding="utf-8"?>
<p:tagLst xmlns:p="http://schemas.openxmlformats.org/presentationml/2006/main">
  <p:tag name="KSO_WM_BEAUTIFY_FLAG" val=""/>
</p:tagLst>
</file>

<file path=ppt/tags/tag103.xml><?xml version="1.0" encoding="utf-8"?>
<p:tagLst xmlns:p="http://schemas.openxmlformats.org/presentationml/2006/main">
  <p:tag name="KSO_WM_BEAUTIFY_FLAG" val=""/>
</p:tagLst>
</file>

<file path=ppt/tags/tag104.xml><?xml version="1.0" encoding="utf-8"?>
<p:tagLst xmlns:p="http://schemas.openxmlformats.org/presentationml/2006/main">
  <p:tag name="KSO_WM_BEAUTIFY_FLAG" val=""/>
</p:tagLst>
</file>

<file path=ppt/tags/tag105.xml><?xml version="1.0" encoding="utf-8"?>
<p:tagLst xmlns:p="http://schemas.openxmlformats.org/presentationml/2006/main">
  <p:tag name="KSO_WM_BEAUTIFY_FLAG" val=""/>
</p:tagLst>
</file>

<file path=ppt/tags/tag106.xml><?xml version="1.0" encoding="utf-8"?>
<p:tagLst xmlns:p="http://schemas.openxmlformats.org/presentationml/2006/main">
  <p:tag name="KSO_WM_BEAUTIFY_FLAG" val=""/>
</p:tagLst>
</file>

<file path=ppt/tags/tag107.xml><?xml version="1.0" encoding="utf-8"?>
<p:tagLst xmlns:p="http://schemas.openxmlformats.org/presentationml/2006/main">
  <p:tag name="KSO_WM_BEAUTIFY_FLAG" val=""/>
</p:tagLst>
</file>

<file path=ppt/tags/tag108.xml><?xml version="1.0" encoding="utf-8"?>
<p:tagLst xmlns:p="http://schemas.openxmlformats.org/presentationml/2006/main">
  <p:tag name="KSO_WM_BEAUTIFY_FLAG" val=""/>
</p:tagLst>
</file>

<file path=ppt/tags/tag109.xml><?xml version="1.0" encoding="utf-8"?>
<p:tagLst xmlns:p="http://schemas.openxmlformats.org/presentationml/2006/main">
  <p:tag name="KSO_WM_BEAUTIFY_FLAG" val=""/>
</p:tagLst>
</file>

<file path=ppt/tags/tag110.xml><?xml version="1.0" encoding="utf-8"?>
<p:tagLst xmlns:p="http://schemas.openxmlformats.org/presentationml/2006/main">
  <p:tag name="KSO_WM_BEAUTIFY_FLAG" val=""/>
</p:tagLst>
</file>

<file path=ppt/tags/tag111.xml><?xml version="1.0" encoding="utf-8"?>
<p:tagLst xmlns:p="http://schemas.openxmlformats.org/presentationml/2006/main">
  <p:tag name="KSO_WM_BEAUTIFY_FLAG" val=""/>
</p:tagLst>
</file>

<file path=ppt/tags/tag112.xml><?xml version="1.0" encoding="utf-8"?>
<p:tagLst xmlns:p="http://schemas.openxmlformats.org/presentationml/2006/main">
  <p:tag name="KSO_WM_BEAUTIFY_FLAG" val=""/>
</p:tagLst>
</file>

<file path=ppt/tags/tag113.xml><?xml version="1.0" encoding="utf-8"?>
<p:tagLst xmlns:p="http://schemas.openxmlformats.org/presentationml/2006/main">
  <p:tag name="KSO_WM_BEAUTIFY_FLAG" val=""/>
</p:tagLst>
</file>

<file path=ppt/tags/tag114.xml><?xml version="1.0" encoding="utf-8"?>
<p:tagLst xmlns:p="http://schemas.openxmlformats.org/presentationml/2006/main">
  <p:tag name="KSO_WM_BEAUTIFY_FLAG" val=""/>
</p:tagLst>
</file>

<file path=ppt/tags/tag115.xml><?xml version="1.0" encoding="utf-8"?>
<p:tagLst xmlns:p="http://schemas.openxmlformats.org/presentationml/2006/main">
  <p:tag name="KSO_WM_BEAUTIFY_FLAG" val=""/>
</p:tagLst>
</file>

<file path=ppt/tags/tag116.xml><?xml version="1.0" encoding="utf-8"?>
<p:tagLst xmlns:p="http://schemas.openxmlformats.org/presentationml/2006/main">
  <p:tag name="KSO_WM_BEAUTIFY_FLAG" val=""/>
</p:tagLst>
</file>

<file path=ppt/tags/tag117.xml><?xml version="1.0" encoding="utf-8"?>
<p:tagLst xmlns:p="http://schemas.openxmlformats.org/presentationml/2006/main">
  <p:tag name="KSO_WM_BEAUTIFY_FLAG" val=""/>
</p:tagLst>
</file>

<file path=ppt/tags/tag118.xml><?xml version="1.0" encoding="utf-8"?>
<p:tagLst xmlns:p="http://schemas.openxmlformats.org/presentationml/2006/main">
  <p:tag name="KSO_WM_BEAUTIFY_FLAG" val=""/>
</p:tagLst>
</file>

<file path=ppt/tags/tag119.xml><?xml version="1.0" encoding="utf-8"?>
<p:tagLst xmlns:p="http://schemas.openxmlformats.org/presentationml/2006/main">
  <p:tag name="KSO_WM_BEAUTIFY_FLAG" val=""/>
</p:tagLst>
</file>

<file path=ppt/tags/tag120.xml><?xml version="1.0" encoding="utf-8"?>
<p:tagLst xmlns:p="http://schemas.openxmlformats.org/presentationml/2006/main">
  <p:tag name="KSO_WM_BEAUTIFY_FLAG" val=""/>
</p:tagLst>
</file>

<file path=ppt/tags/tag121.xml><?xml version="1.0" encoding="utf-8"?>
<p:tagLst xmlns:p="http://schemas.openxmlformats.org/presentationml/2006/main">
  <p:tag name="KSO_WM_BEAUTIFY_FLAG" val=""/>
</p:tagLst>
</file>

<file path=ppt/tags/tag122.xml><?xml version="1.0" encoding="utf-8"?>
<p:tagLst xmlns:p="http://schemas.openxmlformats.org/presentationml/2006/main">
  <p:tag name="KSO_WM_BEAUTIFY_FLAG" val=""/>
</p:tagLst>
</file>

<file path=ppt/tags/tag123.xml><?xml version="1.0" encoding="utf-8"?>
<p:tagLst xmlns:p="http://schemas.openxmlformats.org/presentationml/2006/main">
  <p:tag name="KSO_WM_BEAUTIFY_FLAG" val=""/>
</p:tagLst>
</file>

<file path=ppt/tags/tag124.xml><?xml version="1.0" encoding="utf-8"?>
<p:tagLst xmlns:p="http://schemas.openxmlformats.org/presentationml/2006/main">
  <p:tag name="KSO_WM_BEAUTIFY_FLAG" val=""/>
</p:tagLst>
</file>

<file path=ppt/tags/tag125.xml><?xml version="1.0" encoding="utf-8"?>
<p:tagLst xmlns:p="http://schemas.openxmlformats.org/presentationml/2006/main">
  <p:tag name="KSO_WM_BEAUTIFY_FLAG" val=""/>
</p:tagLst>
</file>

<file path=ppt/tags/tag126.xml><?xml version="1.0" encoding="utf-8"?>
<p:tagLst xmlns:p="http://schemas.openxmlformats.org/presentationml/2006/main">
  <p:tag name="KSO_WM_BEAUTIFY_FLAG" val=""/>
</p:tagLst>
</file>

<file path=ppt/tags/tag127.xml><?xml version="1.0" encoding="utf-8"?>
<p:tagLst xmlns:p="http://schemas.openxmlformats.org/presentationml/2006/main">
  <p:tag name="KSO_WM_BEAUTIFY_FLAG" val=""/>
</p:tagLst>
</file>

<file path=ppt/tags/tag128.xml><?xml version="1.0" encoding="utf-8"?>
<p:tagLst xmlns:p="http://schemas.openxmlformats.org/presentationml/2006/main">
  <p:tag name="KSO_WM_BEAUTIFY_FLAG" val=""/>
</p:tagLst>
</file>

<file path=ppt/tags/tag129.xml><?xml version="1.0" encoding="utf-8"?>
<p:tagLst xmlns:p="http://schemas.openxmlformats.org/presentationml/2006/main">
  <p:tag name="KSO_WM_BEAUTIFY_FLAG" val=""/>
</p:tagLst>
</file>

<file path=ppt/tags/tag130.xml><?xml version="1.0" encoding="utf-8"?>
<p:tagLst xmlns:p="http://schemas.openxmlformats.org/presentationml/2006/main">
  <p:tag name="KSO_WM_BEAUTIFY_FLAG" val=""/>
</p:tagLst>
</file>

<file path=ppt/tags/tag131.xml><?xml version="1.0" encoding="utf-8"?>
<p:tagLst xmlns:p="http://schemas.openxmlformats.org/presentationml/2006/main">
  <p:tag name="KSO_WM_BEAUTIFY_FLAG" val=""/>
</p:tagLst>
</file>

<file path=ppt/tags/tag132.xml><?xml version="1.0" encoding="utf-8"?>
<p:tagLst xmlns:p="http://schemas.openxmlformats.org/presentationml/2006/main">
  <p:tag name="KSO_WM_BEAUTIFY_FLAG" val=""/>
</p:tagLst>
</file>

<file path=ppt/tags/tag133.xml><?xml version="1.0" encoding="utf-8"?>
<p:tagLst xmlns:p="http://schemas.openxmlformats.org/presentationml/2006/main">
  <p:tag name="KSO_WM_BEAUTIFY_FLAG" val=""/>
</p:tagLst>
</file>

<file path=ppt/tags/tag134.xml><?xml version="1.0" encoding="utf-8"?>
<p:tagLst xmlns:p="http://schemas.openxmlformats.org/presentationml/2006/main">
  <p:tag name="KSO_WM_BEAUTIFY_FLAG" val=""/>
</p:tagLst>
</file>

<file path=ppt/tags/tag135.xml><?xml version="1.0" encoding="utf-8"?>
<p:tagLst xmlns:p="http://schemas.openxmlformats.org/presentationml/2006/main">
  <p:tag name="KSO_WM_BEAUTIFY_FLAG" val=""/>
</p:tagLst>
</file>

<file path=ppt/tags/tag136.xml><?xml version="1.0" encoding="utf-8"?>
<p:tagLst xmlns:p="http://schemas.openxmlformats.org/presentationml/2006/main">
  <p:tag name="KSO_WM_BEAUTIFY_FLAG" val=""/>
</p:tagLst>
</file>

<file path=ppt/tags/tag137.xml><?xml version="1.0" encoding="utf-8"?>
<p:tagLst xmlns:p="http://schemas.openxmlformats.org/presentationml/2006/main">
  <p:tag name="KSO_WM_BEAUTIFY_FLAG" val=""/>
</p:tagLst>
</file>

<file path=ppt/tags/tag138.xml><?xml version="1.0" encoding="utf-8"?>
<p:tagLst xmlns:p="http://schemas.openxmlformats.org/presentationml/2006/main">
  <p:tag name="KSO_WM_BEAUTIFY_FLAG" val=""/>
</p:tagLst>
</file>

<file path=ppt/tags/tag139.xml><?xml version="1.0" encoding="utf-8"?>
<p:tagLst xmlns:p="http://schemas.openxmlformats.org/presentationml/2006/main">
  <p:tag name="KSO_WM_BEAUTIFY_FLAG" val=""/>
</p:tagLst>
</file>

<file path=ppt/tags/tag140.xml><?xml version="1.0" encoding="utf-8"?>
<p:tagLst xmlns:p="http://schemas.openxmlformats.org/presentationml/2006/main">
  <p:tag name="KSO_WM_BEAUTIFY_FLAG" val=""/>
</p:tagLst>
</file>

<file path=ppt/tags/tag141.xml><?xml version="1.0" encoding="utf-8"?>
<p:tagLst xmlns:p="http://schemas.openxmlformats.org/presentationml/2006/main">
  <p:tag name="KSO_WM_BEAUTIFY_FLAG" val=""/>
</p:tagLst>
</file>

<file path=ppt/tags/tag142.xml><?xml version="1.0" encoding="utf-8"?>
<p:tagLst xmlns:p="http://schemas.openxmlformats.org/presentationml/2006/main">
  <p:tag name="KSO_WM_BEAUTIFY_FLAG" val=""/>
</p:tagLst>
</file>

<file path=ppt/tags/tag143.xml><?xml version="1.0" encoding="utf-8"?>
<p:tagLst xmlns:p="http://schemas.openxmlformats.org/presentationml/2006/main">
  <p:tag name="KSO_WM_BEAUTIFY_FLAG" val=""/>
</p:tagLst>
</file>

<file path=ppt/tags/tag144.xml><?xml version="1.0" encoding="utf-8"?>
<p:tagLst xmlns:p="http://schemas.openxmlformats.org/presentationml/2006/main">
  <p:tag name="KSO_WM_BEAUTIFY_FLAG" val=""/>
</p:tagLst>
</file>

<file path=ppt/tags/tag145.xml><?xml version="1.0" encoding="utf-8"?>
<p:tagLst xmlns:p="http://schemas.openxmlformats.org/presentationml/2006/main">
  <p:tag name="KSO_WM_BEAUTIFY_FLAG" val=""/>
</p:tagLst>
</file>

<file path=ppt/tags/tag146.xml><?xml version="1.0" encoding="utf-8"?>
<p:tagLst xmlns:p="http://schemas.openxmlformats.org/presentationml/2006/main">
  <p:tag name="KSO_WM_BEAUTIFY_FLAG" val=""/>
</p:tagLst>
</file>

<file path=ppt/tags/tag147.xml><?xml version="1.0" encoding="utf-8"?>
<p:tagLst xmlns:p="http://schemas.openxmlformats.org/presentationml/2006/main">
  <p:tag name="KSO_WM_BEAUTIFY_FLAG" val=""/>
</p:tagLst>
</file>

<file path=ppt/tags/tag148.xml><?xml version="1.0" encoding="utf-8"?>
<p:tagLst xmlns:p="http://schemas.openxmlformats.org/presentationml/2006/main">
  <p:tag name="KSO_WM_BEAUTIFY_FLAG" val=""/>
</p:tagLst>
</file>

<file path=ppt/tags/tag149.xml><?xml version="1.0" encoding="utf-8"?>
<p:tagLst xmlns:p="http://schemas.openxmlformats.org/presentationml/2006/main">
  <p:tag name="KSO_WM_BEAUTIFY_FLAG" val=""/>
</p:tagLst>
</file>

<file path=ppt/tags/tag150.xml><?xml version="1.0" encoding="utf-8"?>
<p:tagLst xmlns:p="http://schemas.openxmlformats.org/presentationml/2006/main">
  <p:tag name="KSO_WM_BEAUTIFY_FLAG" val=""/>
</p:tagLst>
</file>

<file path=ppt/tags/tag151.xml><?xml version="1.0" encoding="utf-8"?>
<p:tagLst xmlns:p="http://schemas.openxmlformats.org/presentationml/2006/main">
  <p:tag name="KSO_WM_BEAUTIFY_FLAG" val=""/>
</p:tagLst>
</file>

<file path=ppt/tags/tag152.xml><?xml version="1.0" encoding="utf-8"?>
<p:tagLst xmlns:p="http://schemas.openxmlformats.org/presentationml/2006/main">
  <p:tag name="KSO_WM_BEAUTIFY_FLAG" val=""/>
</p:tagLst>
</file>

<file path=ppt/tags/tag153.xml><?xml version="1.0" encoding="utf-8"?>
<p:tagLst xmlns:p="http://schemas.openxmlformats.org/presentationml/2006/main">
  <p:tag name="KSO_WM_BEAUTIFY_FLAG" val=""/>
</p:tagLst>
</file>

<file path=ppt/tags/tag154.xml><?xml version="1.0" encoding="utf-8"?>
<p:tagLst xmlns:p="http://schemas.openxmlformats.org/presentationml/2006/main">
  <p:tag name="KSO_WM_BEAUTIFY_FLAG" val=""/>
</p:tagLst>
</file>

<file path=ppt/tags/tag155.xml><?xml version="1.0" encoding="utf-8"?>
<p:tagLst xmlns:p="http://schemas.openxmlformats.org/presentationml/2006/main">
  <p:tag name="KSO_WM_BEAUTIFY_FLAG" val=""/>
</p:tagLst>
</file>

<file path=ppt/tags/tag156.xml><?xml version="1.0" encoding="utf-8"?>
<p:tagLst xmlns:p="http://schemas.openxmlformats.org/presentationml/2006/main">
  <p:tag name="KSO_WM_BEAUTIFY_FLAG" val=""/>
</p:tagLst>
</file>

<file path=ppt/tags/tag157.xml><?xml version="1.0" encoding="utf-8"?>
<p:tagLst xmlns:p="http://schemas.openxmlformats.org/presentationml/2006/main">
  <p:tag name="KSO_WM_BEAUTIFY_FLAG" val=""/>
</p:tagLst>
</file>

<file path=ppt/tags/tag158.xml><?xml version="1.0" encoding="utf-8"?>
<p:tagLst xmlns:p="http://schemas.openxmlformats.org/presentationml/2006/main">
  <p:tag name="KSO_WM_BEAUTIFY_FLAG" val=""/>
</p:tagLst>
</file>

<file path=ppt/tags/tag159.xml><?xml version="1.0" encoding="utf-8"?>
<p:tagLst xmlns:p="http://schemas.openxmlformats.org/presentationml/2006/main">
  <p:tag name="KSO_WM_BEAUTIFY_FLAG" val=""/>
</p:tagLst>
</file>

<file path=ppt/tags/tag160.xml><?xml version="1.0" encoding="utf-8"?>
<p:tagLst xmlns:p="http://schemas.openxmlformats.org/presentationml/2006/main">
  <p:tag name="KSO_WM_BEAUTIFY_FLAG" val=""/>
</p:tagLst>
</file>

<file path=ppt/tags/tag161.xml><?xml version="1.0" encoding="utf-8"?>
<p:tagLst xmlns:p="http://schemas.openxmlformats.org/presentationml/2006/main">
  <p:tag name="KSO_WM_BEAUTIFY_FLAG" val=""/>
</p:tagLst>
</file>

<file path=ppt/tags/tag162.xml><?xml version="1.0" encoding="utf-8"?>
<p:tagLst xmlns:p="http://schemas.openxmlformats.org/presentationml/2006/main">
  <p:tag name="KSO_WM_BEAUTIFY_FLAG" val=""/>
</p:tagLst>
</file>

<file path=ppt/tags/tag163.xml><?xml version="1.0" encoding="utf-8"?>
<p:tagLst xmlns:p="http://schemas.openxmlformats.org/presentationml/2006/main">
  <p:tag name="KSO_WM_BEAUTIFY_FLAG" val=""/>
</p:tagLst>
</file>

<file path=ppt/tags/tag164.xml><?xml version="1.0" encoding="utf-8"?>
<p:tagLst xmlns:p="http://schemas.openxmlformats.org/presentationml/2006/main">
  <p:tag name="KSO_WM_BEAUTIFY_FLAG" val=""/>
</p:tagLst>
</file>

<file path=ppt/tags/tag165.xml><?xml version="1.0" encoding="utf-8"?>
<p:tagLst xmlns:p="http://schemas.openxmlformats.org/presentationml/2006/main">
  <p:tag name="KSO_WM_BEAUTIFY_FLAG" val=""/>
</p:tagLst>
</file>

<file path=ppt/tags/tag166.xml><?xml version="1.0" encoding="utf-8"?>
<p:tagLst xmlns:p="http://schemas.openxmlformats.org/presentationml/2006/main">
  <p:tag name="KSO_WM_BEAUTIFY_FLAG" val=""/>
</p:tagLst>
</file>

<file path=ppt/tags/tag167.xml><?xml version="1.0" encoding="utf-8"?>
<p:tagLst xmlns:p="http://schemas.openxmlformats.org/presentationml/2006/main">
  <p:tag name="KSO_WM_BEAUTIFY_FLAG" val=""/>
</p:tagLst>
</file>

<file path=ppt/tags/tag168.xml><?xml version="1.0" encoding="utf-8"?>
<p:tagLst xmlns:p="http://schemas.openxmlformats.org/presentationml/2006/main">
  <p:tag name="KSO_WM_BEAUTIFY_FLAG" val=""/>
</p:tagLst>
</file>

<file path=ppt/tags/tag169.xml><?xml version="1.0" encoding="utf-8"?>
<p:tagLst xmlns:p="http://schemas.openxmlformats.org/presentationml/2006/main">
  <p:tag name="KSO_WM_BEAUTIFY_FLAG" val=""/>
</p:tagLst>
</file>

<file path=ppt/tags/tag170.xml><?xml version="1.0" encoding="utf-8"?>
<p:tagLst xmlns:p="http://schemas.openxmlformats.org/presentationml/2006/main">
  <p:tag name="KSO_WM_BEAUTIFY_FLAG" val=""/>
</p:tagLst>
</file>

<file path=ppt/tags/tag171.xml><?xml version="1.0" encoding="utf-8"?>
<p:tagLst xmlns:p="http://schemas.openxmlformats.org/presentationml/2006/main">
  <p:tag name="KSO_WM_BEAUTIFY_FLAG" val=""/>
</p:tagLst>
</file>

<file path=ppt/tags/tag172.xml><?xml version="1.0" encoding="utf-8"?>
<p:tagLst xmlns:p="http://schemas.openxmlformats.org/presentationml/2006/main">
  <p:tag name="KSO_WM_BEAUTIFY_FLAG" val=""/>
</p:tagLst>
</file>

<file path=ppt/tags/tag173.xml><?xml version="1.0" encoding="utf-8"?>
<p:tagLst xmlns:p="http://schemas.openxmlformats.org/presentationml/2006/main">
  <p:tag name="KSO_WM_BEAUTIFY_FLAG" val=""/>
</p:tagLst>
</file>

<file path=ppt/tags/tag174.xml><?xml version="1.0" encoding="utf-8"?>
<p:tagLst xmlns:p="http://schemas.openxmlformats.org/presentationml/2006/main">
  <p:tag name="KSO_WM_BEAUTIFY_FLAG" val=""/>
</p:tagLst>
</file>

<file path=ppt/tags/tag175.xml><?xml version="1.0" encoding="utf-8"?>
<p:tagLst xmlns:p="http://schemas.openxmlformats.org/presentationml/2006/main">
  <p:tag name="KSO_WM_BEAUTIFY_FLAG" val=""/>
</p:tagLst>
</file>

<file path=ppt/tags/tag176.xml><?xml version="1.0" encoding="utf-8"?>
<p:tagLst xmlns:p="http://schemas.openxmlformats.org/presentationml/2006/main">
  <p:tag name="KSO_WM_BEAUTIFY_FLAG" val=""/>
</p:tagLst>
</file>

<file path=ppt/tags/tag177.xml><?xml version="1.0" encoding="utf-8"?>
<p:tagLst xmlns:p="http://schemas.openxmlformats.org/presentationml/2006/main">
  <p:tag name="KSO_WM_BEAUTIFY_FLAG" val=""/>
</p:tagLst>
</file>

<file path=ppt/tags/tag178.xml><?xml version="1.0" encoding="utf-8"?>
<p:tagLst xmlns:p="http://schemas.openxmlformats.org/presentationml/2006/main">
  <p:tag name="KSO_WM_BEAUTIFY_FLAG" val=""/>
</p:tagLst>
</file>

<file path=ppt/tags/tag179.xml><?xml version="1.0" encoding="utf-8"?>
<p:tagLst xmlns:p="http://schemas.openxmlformats.org/presentationml/2006/main">
  <p:tag name="KSO_WM_BEAUTIFY_FLAG" val=""/>
</p:tagLst>
</file>

<file path=ppt/tags/tag180.xml><?xml version="1.0" encoding="utf-8"?>
<p:tagLst xmlns:p="http://schemas.openxmlformats.org/presentationml/2006/main">
  <p:tag name="KSO_WM_BEAUTIFY_FLAG" val=""/>
</p:tagLst>
</file>

<file path=ppt/tags/tag181.xml><?xml version="1.0" encoding="utf-8"?>
<p:tagLst xmlns:p="http://schemas.openxmlformats.org/presentationml/2006/main">
  <p:tag name="KSO_WM_BEAUTIFY_FLAG" val=""/>
</p:tagLst>
</file>

<file path=ppt/tags/tag182.xml><?xml version="1.0" encoding="utf-8"?>
<p:tagLst xmlns:p="http://schemas.openxmlformats.org/presentationml/2006/main">
  <p:tag name="KSO_WM_BEAUTIFY_FLAG" val=""/>
</p:tagLst>
</file>

<file path=ppt/tags/tag183.xml><?xml version="1.0" encoding="utf-8"?>
<p:tagLst xmlns:p="http://schemas.openxmlformats.org/presentationml/2006/main">
  <p:tag name="KSO_WM_BEAUTIFY_FLAG" val=""/>
</p:tagLst>
</file>

<file path=ppt/tags/tag184.xml><?xml version="1.0" encoding="utf-8"?>
<p:tagLst xmlns:p="http://schemas.openxmlformats.org/presentationml/2006/main">
  <p:tag name="KSO_WM_BEAUTIFY_FLAG" val=""/>
</p:tagLst>
</file>

<file path=ppt/tags/tag185.xml><?xml version="1.0" encoding="utf-8"?>
<p:tagLst xmlns:p="http://schemas.openxmlformats.org/presentationml/2006/main">
  <p:tag name="KSO_WM_BEAUTIFY_FLAG" val=""/>
</p:tagLst>
</file>

<file path=ppt/tags/tag186.xml><?xml version="1.0" encoding="utf-8"?>
<p:tagLst xmlns:p="http://schemas.openxmlformats.org/presentationml/2006/main">
  <p:tag name="KSO_WM_BEAUTIFY_FLAG" val=""/>
</p:tagLst>
</file>

<file path=ppt/tags/tag187.xml><?xml version="1.0" encoding="utf-8"?>
<p:tagLst xmlns:p="http://schemas.openxmlformats.org/presentationml/2006/main">
  <p:tag name="KSO_WM_BEAUTIFY_FLAG" val=""/>
</p:tagLst>
</file>

<file path=ppt/tags/tag188.xml><?xml version="1.0" encoding="utf-8"?>
<p:tagLst xmlns:p="http://schemas.openxmlformats.org/presentationml/2006/main">
  <p:tag name="KSO_WM_BEAUTIFY_FLAG" val=""/>
</p:tagLst>
</file>

<file path=ppt/tags/tag189.xml><?xml version="1.0" encoding="utf-8"?>
<p:tagLst xmlns:p="http://schemas.openxmlformats.org/presentationml/2006/main">
  <p:tag name="KSO_WM_BEAUTIFY_FLAG" val=""/>
</p:tagLst>
</file>

<file path=ppt/tags/tag190.xml><?xml version="1.0" encoding="utf-8"?>
<p:tagLst xmlns:p="http://schemas.openxmlformats.org/presentationml/2006/main">
  <p:tag name="KSO_WM_BEAUTIFY_FLAG" val=""/>
</p:tagLst>
</file>

<file path=ppt/tags/tag191.xml><?xml version="1.0" encoding="utf-8"?>
<p:tagLst xmlns:p="http://schemas.openxmlformats.org/presentationml/2006/main">
  <p:tag name="KSO_WM_BEAUTIFY_FLAG" val=""/>
</p:tagLst>
</file>

<file path=ppt/tags/tag192.xml><?xml version="1.0" encoding="utf-8"?>
<p:tagLst xmlns:p="http://schemas.openxmlformats.org/presentationml/2006/main">
  <p:tag name="KSO_WM_BEAUTIFY_FLAG" val=""/>
</p:tagLst>
</file>

<file path=ppt/tags/tag193.xml><?xml version="1.0" encoding="utf-8"?>
<p:tagLst xmlns:p="http://schemas.openxmlformats.org/presentationml/2006/main">
  <p:tag name="KSO_WM_BEAUTIFY_FLAG" val=""/>
</p:tagLst>
</file>

<file path=ppt/tags/tag194.xml><?xml version="1.0" encoding="utf-8"?>
<p:tagLst xmlns:p="http://schemas.openxmlformats.org/presentationml/2006/main">
  <p:tag name="KSO_WM_BEAUTIFY_FLAG" val=""/>
</p:tagLst>
</file>

<file path=ppt/tags/tag195.xml><?xml version="1.0" encoding="utf-8"?>
<p:tagLst xmlns:p="http://schemas.openxmlformats.org/presentationml/2006/main">
  <p:tag name="KSO_WM_BEAUTIFY_FLAG" val=""/>
</p:tagLst>
</file>

<file path=ppt/tags/tag196.xml><?xml version="1.0" encoding="utf-8"?>
<p:tagLst xmlns:p="http://schemas.openxmlformats.org/presentationml/2006/main">
  <p:tag name="KSO_WM_BEAUTIFY_FLAG" val=""/>
</p:tagLst>
</file>

<file path=ppt/tags/tag197.xml><?xml version="1.0" encoding="utf-8"?>
<p:tagLst xmlns:p="http://schemas.openxmlformats.org/presentationml/2006/main">
  <p:tag name="KSO_WM_BEAUTIFY_FLAG" val=""/>
</p:tagLst>
</file>

<file path=ppt/tags/tag198.xml><?xml version="1.0" encoding="utf-8"?>
<p:tagLst xmlns:p="http://schemas.openxmlformats.org/presentationml/2006/main">
  <p:tag name="KSO_WM_BEAUTIFY_FLAG" val=""/>
</p:tagLst>
</file>

<file path=ppt/tags/tag199.xml><?xml version="1.0" encoding="utf-8"?>
<p:tagLst xmlns:p="http://schemas.openxmlformats.org/presentationml/2006/main">
  <p:tag name="KSO_WM_BEAUTIFY_FLAG" val=""/>
</p:tagLst>
</file>

<file path=ppt/tags/tag200.xml><?xml version="1.0" encoding="utf-8"?>
<p:tagLst xmlns:p="http://schemas.openxmlformats.org/presentationml/2006/main">
  <p:tag name="KSO_WM_BEAUTIFY_FLAG" val=""/>
</p:tagLst>
</file>

<file path=ppt/tags/tag201.xml><?xml version="1.0" encoding="utf-8"?>
<p:tagLst xmlns:p="http://schemas.openxmlformats.org/presentationml/2006/main">
  <p:tag name="KSO_WM_BEAUTIFY_FLAG" val=""/>
</p:tagLst>
</file>

<file path=ppt/tags/tag202.xml><?xml version="1.0" encoding="utf-8"?>
<p:tagLst xmlns:p="http://schemas.openxmlformats.org/presentationml/2006/main">
  <p:tag name="KSO_WM_BEAUTIFY_FLAG" val=""/>
</p:tagLst>
</file>

<file path=ppt/tags/tag203.xml><?xml version="1.0" encoding="utf-8"?>
<p:tagLst xmlns:p="http://schemas.openxmlformats.org/presentationml/2006/main">
  <p:tag name="KSO_WM_BEAUTIFY_FLAG" val=""/>
</p:tagLst>
</file>

<file path=ppt/tags/tag204.xml><?xml version="1.0" encoding="utf-8"?>
<p:tagLst xmlns:p="http://schemas.openxmlformats.org/presentationml/2006/main">
  <p:tag name="KSO_WM_BEAUTIFY_FLAG" val=""/>
</p:tagLst>
</file>

<file path=ppt/tags/tag205.xml><?xml version="1.0" encoding="utf-8"?>
<p:tagLst xmlns:p="http://schemas.openxmlformats.org/presentationml/2006/main">
  <p:tag name="KSO_WM_BEAUTIFY_FLAG" val=""/>
</p:tagLst>
</file>

<file path=ppt/tags/tag206.xml><?xml version="1.0" encoding="utf-8"?>
<p:tagLst xmlns:p="http://schemas.openxmlformats.org/presentationml/2006/main">
  <p:tag name="KSO_WM_BEAUTIFY_FLAG" val=""/>
</p:tagLst>
</file>

<file path=ppt/tags/tag207.xml><?xml version="1.0" encoding="utf-8"?>
<p:tagLst xmlns:p="http://schemas.openxmlformats.org/presentationml/2006/main">
  <p:tag name="KSO_WM_BEAUTIFY_FLAG" val=""/>
</p:tagLst>
</file>

<file path=ppt/tags/tag208.xml><?xml version="1.0" encoding="utf-8"?>
<p:tagLst xmlns:p="http://schemas.openxmlformats.org/presentationml/2006/main">
  <p:tag name="KSO_WM_BEAUTIFY_FLAG" val=""/>
</p:tagLst>
</file>

<file path=ppt/tags/tag209.xml><?xml version="1.0" encoding="utf-8"?>
<p:tagLst xmlns:p="http://schemas.openxmlformats.org/presentationml/2006/main">
  <p:tag name="KSO_WM_BEAUTIFY_FLAG" val=""/>
</p:tagLst>
</file>

<file path=ppt/tags/tag210.xml><?xml version="1.0" encoding="utf-8"?>
<p:tagLst xmlns:p="http://schemas.openxmlformats.org/presentationml/2006/main">
  <p:tag name="KSO_WM_BEAUTIFY_FLAG" val=""/>
</p:tagLst>
</file>

<file path=ppt/tags/tag211.xml><?xml version="1.0" encoding="utf-8"?>
<p:tagLst xmlns:p="http://schemas.openxmlformats.org/presentationml/2006/main">
  <p:tag name="KSO_WM_BEAUTIFY_FLAG" val=""/>
</p:tagLst>
</file>

<file path=ppt/tags/tag212.xml><?xml version="1.0" encoding="utf-8"?>
<p:tagLst xmlns:p="http://schemas.openxmlformats.org/presentationml/2006/main">
  <p:tag name="KSO_WM_BEAUTIFY_FLAG" val=""/>
</p:tagLst>
</file>

<file path=ppt/tags/tag213.xml><?xml version="1.0" encoding="utf-8"?>
<p:tagLst xmlns:p="http://schemas.openxmlformats.org/presentationml/2006/main">
  <p:tag name="KSO_WM_BEAUTIFY_FLAG" val=""/>
</p:tagLst>
</file>

<file path=ppt/tags/tag214.xml><?xml version="1.0" encoding="utf-8"?>
<p:tagLst xmlns:p="http://schemas.openxmlformats.org/presentationml/2006/main">
  <p:tag name="KSO_WM_BEAUTIFY_FLAG" val=""/>
</p:tagLst>
</file>

<file path=ppt/tags/tag215.xml><?xml version="1.0" encoding="utf-8"?>
<p:tagLst xmlns:p="http://schemas.openxmlformats.org/presentationml/2006/main">
  <p:tag name="KSO_WM_BEAUTIFY_FLAG" val=""/>
</p:tagLst>
</file>

<file path=ppt/tags/tag216.xml><?xml version="1.0" encoding="utf-8"?>
<p:tagLst xmlns:p="http://schemas.openxmlformats.org/presentationml/2006/main">
  <p:tag name="KSO_WM_BEAUTIFY_FLAG" val=""/>
</p:tagLst>
</file>

<file path=ppt/tags/tag217.xml><?xml version="1.0" encoding="utf-8"?>
<p:tagLst xmlns:p="http://schemas.openxmlformats.org/presentationml/2006/main">
  <p:tag name="KSO_WM_BEAUTIFY_FLAG" val=""/>
</p:tagLst>
</file>

<file path=ppt/tags/tag218.xml><?xml version="1.0" encoding="utf-8"?>
<p:tagLst xmlns:p="http://schemas.openxmlformats.org/presentationml/2006/main">
  <p:tag name="KSO_WM_BEAUTIFY_FLAG" val=""/>
</p:tagLst>
</file>

<file path=ppt/tags/tag219.xml><?xml version="1.0" encoding="utf-8"?>
<p:tagLst xmlns:p="http://schemas.openxmlformats.org/presentationml/2006/main">
  <p:tag name="KSO_WM_BEAUTIFY_FLAG" val=""/>
</p:tagLst>
</file>

<file path=ppt/tags/tag220.xml><?xml version="1.0" encoding="utf-8"?>
<p:tagLst xmlns:p="http://schemas.openxmlformats.org/presentationml/2006/main">
  <p:tag name="KSO_WM_BEAUTIFY_FLAG" val=""/>
</p:tagLst>
</file>

<file path=ppt/tags/tag221.xml><?xml version="1.0" encoding="utf-8"?>
<p:tagLst xmlns:p="http://schemas.openxmlformats.org/presentationml/2006/main">
  <p:tag name="KSO_WM_BEAUTIFY_FLAG" val=""/>
</p:tagLst>
</file>

<file path=ppt/tags/tag222.xml><?xml version="1.0" encoding="utf-8"?>
<p:tagLst xmlns:p="http://schemas.openxmlformats.org/presentationml/2006/main">
  <p:tag name="KSO_WM_BEAUTIFY_FLAG" val=""/>
</p:tagLst>
</file>

<file path=ppt/tags/tag223.xml><?xml version="1.0" encoding="utf-8"?>
<p:tagLst xmlns:p="http://schemas.openxmlformats.org/presentationml/2006/main">
  <p:tag name="KSO_WM_BEAUTIFY_FLAG" val=""/>
</p:tagLst>
</file>

<file path=ppt/tags/tag224.xml><?xml version="1.0" encoding="utf-8"?>
<p:tagLst xmlns:p="http://schemas.openxmlformats.org/presentationml/2006/main">
  <p:tag name="KSO_WM_BEAUTIFY_FLAG" val=""/>
</p:tagLst>
</file>

<file path=ppt/tags/tag225.xml><?xml version="1.0" encoding="utf-8"?>
<p:tagLst xmlns:p="http://schemas.openxmlformats.org/presentationml/2006/main">
  <p:tag name="KSO_WM_BEAUTIFY_FLAG" val=""/>
</p:tagLst>
</file>

<file path=ppt/tags/tag226.xml><?xml version="1.0" encoding="utf-8"?>
<p:tagLst xmlns:p="http://schemas.openxmlformats.org/presentationml/2006/main">
  <p:tag name="KSO_WPP_MARK_KEY" val="93f81c66-dda2-4cc3-aaea-469895c02910"/>
  <p:tag name="COMMONDATA" val="eyJoZGlkIjoiYWFiYzY0OTcxZTU2MDc3OWQxODBkZjY1OGRlZDZjNDkifQ=="/>
  <p:tag name="commondata" val="eyJoZGlkIjoiNTRiNzVmODRmZGJlNDU5MzkyZTE0ODBiOTVmYWExNGMifQ=="/>
</p:tagLst>
</file>

<file path=ppt/theme/theme1.xml><?xml version="1.0" encoding="utf-8"?>
<a:theme xmlns:a="http://schemas.openxmlformats.org/drawingml/2006/main" name="Office Theme">
  <a:themeElements>
    <a:clrScheme name="蓝绿">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主题">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462C1"/>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462C1"/>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蓝绿">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themeOverride>
</file>

<file path=docProps/app.xml><?xml version="1.0" encoding="utf-8"?>
<Properties xmlns="http://schemas.openxmlformats.org/officeDocument/2006/extended-properties" xmlns:vt="http://schemas.openxmlformats.org/officeDocument/2006/docPropsVTypes">
  <Template>Office Theme</Template>
  <TotalTime>0</TotalTime>
  <Words>7615</Words>
  <Application>WPS 演示</Application>
  <PresentationFormat>自定义</PresentationFormat>
  <Paragraphs>407</Paragraphs>
  <Slides>24</Slides>
  <Notes>6</Notes>
  <HiddenSlides>0</HiddenSlides>
  <MMClips>0</MMClips>
  <ScaleCrop>false</ScaleCrop>
  <HeadingPairs>
    <vt:vector size="6" baseType="variant">
      <vt:variant>
        <vt:lpstr>已用的字体</vt:lpstr>
      </vt:variant>
      <vt:variant>
        <vt:i4>13</vt:i4>
      </vt:variant>
      <vt:variant>
        <vt:lpstr>主题</vt:lpstr>
      </vt:variant>
      <vt:variant>
        <vt:i4>3</vt:i4>
      </vt:variant>
      <vt:variant>
        <vt:lpstr>幻灯片标题</vt:lpstr>
      </vt:variant>
      <vt:variant>
        <vt:i4>24</vt:i4>
      </vt:variant>
    </vt:vector>
  </HeadingPairs>
  <TitlesOfParts>
    <vt:vector size="40" baseType="lpstr">
      <vt:lpstr>Arial</vt:lpstr>
      <vt:lpstr>宋体</vt:lpstr>
      <vt:lpstr>Wingdings</vt:lpstr>
      <vt:lpstr>微软雅黑</vt:lpstr>
      <vt:lpstr>黑体</vt:lpstr>
      <vt:lpstr>Times New Roman</vt:lpstr>
      <vt:lpstr>Arial</vt:lpstr>
      <vt:lpstr>Arial Unicode MS</vt:lpstr>
      <vt:lpstr>Microsoft JhengHei UI</vt:lpstr>
      <vt:lpstr>Calibri</vt:lpstr>
      <vt:lpstr>Calibri Light</vt:lpstr>
      <vt:lpstr>Wingdings</vt:lpstr>
      <vt:lpstr>Wingdings</vt:lpstr>
      <vt:lpstr>Office Theme</vt:lpstr>
      <vt:lpstr>1_Office Theme</vt:lpstr>
      <vt:lpstr>4_Office Theme</vt:lpstr>
      <vt:lpstr>PowerPoint 演示文稿</vt:lpstr>
      <vt:lpstr>PowerPoint 演示文稿</vt:lpstr>
      <vt:lpstr>PowerPoint 演示文稿</vt:lpstr>
      <vt:lpstr>    生态文明建设是关系人民福祉、民族未来的大计，加强生态保护修复对于推进生态文明建设、保障国家生态安全具有重要意义。在习近平生态文明思想指引下，积极探索统筹山水林田湖草沙一体化保护修复，系统实施国土空间生态修复是新时期推进生态文明和美丽中国建设的重大举措，是推进国家治理体系和治理能力现代化的重要议题以及满足人民群众对良好生态环境殷切期盼的重要途径。 彭阳县是国家重点生态功能区，因此编制《彭阳县国土空间生态修复规划（2021—2035年）》（以下简称《规划》）具有重要意义。根据自治区自然资源厅《关于推进市县级国土空间生态修复规划编制工作的通知》（宁自然资发〔2021〕116号）文件要求编制《规划》，必须衔接落实《宁夏回族自治区国土空间生态修复规划（2021—2035年）》和《彭阳县国土空间总体规划（2021-2035年）》要求，全面分析区域自然地理条件、掌握自然资源保护和利用情况、摸清生态本底状况，基于生态系统演替规律和内在机理，结合气候变化和人类活动影响，识别区域生态问题，预判重大生态风险。谋划县级生态修复总体布局，实行国土空间整体保护、系统修复、综合治理。针对县域生态、农业、城镇空间存在的突出生态问题，明确县级生态修复目标任务，确定生态修复分区和重点项目，促进彭阳县国土空间生态格局优化。</vt:lpstr>
      <vt:lpstr>PowerPoint 演示文稿</vt:lpstr>
      <vt:lpstr> 区位概况</vt:lpstr>
      <vt:lpstr> 自然资源</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 重点项目</vt:lpstr>
      <vt:lpstr>PowerPoint 演示文稿</vt:lpstr>
      <vt:lpstr>效益分析</vt:lpstr>
      <vt:lpstr>PowerPoint 演示文稿</vt:lpstr>
      <vt:lpstr>PowerPoint 演示文稿</vt:lpstr>
    </vt:vector>
  </TitlesOfParts>
  <Company>微软中国</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微软用户</dc:creator>
  <cp:lastModifiedBy>无尘</cp:lastModifiedBy>
  <cp:revision>363</cp:revision>
  <cp:lastPrinted>2022-12-20T07:32:00Z</cp:lastPrinted>
  <dcterms:created xsi:type="dcterms:W3CDTF">2022-12-08T07:54:00Z</dcterms:created>
  <dcterms:modified xsi:type="dcterms:W3CDTF">2025-06-04T10:17:57Z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7109D72DD4F1414D8AC2B4B985D1022A_12</vt:lpwstr>
  </property>
  <property fmtid="{D5CDD505-2E9C-101B-9397-08002B2CF9AE}" pid="3" name="KSOProductBuildVer">
    <vt:lpwstr>2052-12.1.0.21171</vt:lpwstr>
  </property>
</Properties>
</file>